
<file path=[Content_Types].xml><?xml version="1.0" encoding="utf-8"?>
<Types xmlns="http://schemas.openxmlformats.org/package/2006/content-types">
  <Default Extension="gif" ContentType="image/gif"/>
  <Default Extension="jpeg" ContentType="image/jpeg"/>
  <Default Extension="jpg" ContentType="image/jpg"/>
  <Default Extension="png" ContentType="image/png"/>
  <Default Extension="rels" ContentType="application/vnd.openxmlformats-package.relationships+xml"/>
  <Default Extension="tiff" ContentType="image/tiff"/>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media/image6.jpg" ContentType="image/jpeg"/>
  <Override PartName="/ppt/media/image7.jpg" ContentType="image/jpeg"/>
  <Override PartName="/ppt/media/image8.jpg" ContentType="image/jpeg"/>
  <Override PartName="/ppt/media/image11.jpg" ContentType="image/jpeg"/>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media/image34.jpg" ContentType="image/jpeg"/>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media/image49.jpg" ContentType="image/jpeg"/>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rts/chart2.xml" ContentType="application/vnd.openxmlformats-officedocument.drawingml.chart+xml"/>
  <Override PartName="/ppt/drawings/drawing1.xml" ContentType="application/vnd.openxmlformats-officedocument.drawingml.chartshape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0" r:id="rId2"/>
    <p:sldMasterId id="2147483666" r:id="rId3"/>
  </p:sldMasterIdLst>
  <p:notesMasterIdLst>
    <p:notesMasterId r:id="rId71"/>
  </p:notesMasterIdLst>
  <p:sldIdLst>
    <p:sldId id="382" r:id="rId4"/>
    <p:sldId id="383" r:id="rId5"/>
    <p:sldId id="964" r:id="rId6"/>
    <p:sldId id="976" r:id="rId7"/>
    <p:sldId id="970" r:id="rId8"/>
    <p:sldId id="977" r:id="rId9"/>
    <p:sldId id="975" r:id="rId10"/>
    <p:sldId id="304" r:id="rId11"/>
    <p:sldId id="344" r:id="rId12"/>
    <p:sldId id="305" r:id="rId13"/>
    <p:sldId id="346" r:id="rId14"/>
    <p:sldId id="350" r:id="rId15"/>
    <p:sldId id="351" r:id="rId16"/>
    <p:sldId id="352" r:id="rId17"/>
    <p:sldId id="260" r:id="rId18"/>
    <p:sldId id="353" r:id="rId19"/>
    <p:sldId id="355" r:id="rId20"/>
    <p:sldId id="268" r:id="rId21"/>
    <p:sldId id="265" r:id="rId22"/>
    <p:sldId id="267" r:id="rId23"/>
    <p:sldId id="269" r:id="rId24"/>
    <p:sldId id="270" r:id="rId25"/>
    <p:sldId id="271" r:id="rId26"/>
    <p:sldId id="272" r:id="rId27"/>
    <p:sldId id="968" r:id="rId28"/>
    <p:sldId id="273" r:id="rId29"/>
    <p:sldId id="971" r:id="rId30"/>
    <p:sldId id="377" r:id="rId31"/>
    <p:sldId id="378" r:id="rId32"/>
    <p:sldId id="379" r:id="rId33"/>
    <p:sldId id="380" r:id="rId34"/>
    <p:sldId id="381" r:id="rId35"/>
    <p:sldId id="347" r:id="rId36"/>
    <p:sldId id="348" r:id="rId37"/>
    <p:sldId id="356" r:id="rId38"/>
    <p:sldId id="358" r:id="rId39"/>
    <p:sldId id="979" r:id="rId40"/>
    <p:sldId id="359" r:id="rId41"/>
    <p:sldId id="281" r:id="rId42"/>
    <p:sldId id="282" r:id="rId43"/>
    <p:sldId id="320" r:id="rId44"/>
    <p:sldId id="360" r:id="rId45"/>
    <p:sldId id="322" r:id="rId46"/>
    <p:sldId id="323" r:id="rId47"/>
    <p:sldId id="324" r:id="rId48"/>
    <p:sldId id="325" r:id="rId49"/>
    <p:sldId id="326" r:id="rId50"/>
    <p:sldId id="363" r:id="rId51"/>
    <p:sldId id="364" r:id="rId52"/>
    <p:sldId id="365" r:id="rId53"/>
    <p:sldId id="366" r:id="rId54"/>
    <p:sldId id="367" r:id="rId55"/>
    <p:sldId id="981" r:id="rId56"/>
    <p:sldId id="368" r:id="rId57"/>
    <p:sldId id="369" r:id="rId58"/>
    <p:sldId id="285" r:id="rId59"/>
    <p:sldId id="333" r:id="rId60"/>
    <p:sldId id="966" r:id="rId61"/>
    <p:sldId id="274" r:id="rId62"/>
    <p:sldId id="397" r:id="rId63"/>
    <p:sldId id="275" r:id="rId64"/>
    <p:sldId id="276" r:id="rId65"/>
    <p:sldId id="277" r:id="rId66"/>
    <p:sldId id="406" r:id="rId67"/>
    <p:sldId id="278" r:id="rId68"/>
    <p:sldId id="384" r:id="rId69"/>
    <p:sldId id="965" r:id="rId7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ien-Ju Ho" initials="CH" lastIdx="1"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653"/>
    <p:restoredTop sz="76034"/>
  </p:normalViewPr>
  <p:slideViewPr>
    <p:cSldViewPr snapToGrid="0" snapToObjects="1">
      <p:cViewPr varScale="1">
        <p:scale>
          <a:sx n="155" d="100"/>
          <a:sy n="155" d="100"/>
        </p:scale>
        <p:origin x="2208" y="200"/>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slide" Target="slides/slide63.xml"/><Relationship Id="rId74" Type="http://schemas.openxmlformats.org/officeDocument/2006/relationships/viewProps" Target="viewProps.xml"/><Relationship Id="rId5" Type="http://schemas.openxmlformats.org/officeDocument/2006/relationships/slide" Target="slides/slide2.xml"/><Relationship Id="rId61" Type="http://schemas.openxmlformats.org/officeDocument/2006/relationships/slide" Target="slides/slide58.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commentAuthors" Target="commentAuthor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tableStyles" Target="tableStyles.xml"/><Relationship Id="rId7" Type="http://schemas.openxmlformats.org/officeDocument/2006/relationships/slide" Target="slides/slide4.xml"/><Relationship Id="rId71"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2" Type="http://schemas.openxmlformats.org/officeDocument/2006/relationships/chartUserShapes" Target="../drawings/drawing1.xml"/><Relationship Id="rId1" Type="http://schemas.openxmlformats.org/officeDocument/2006/relationships/package" Target="../embeddings/Microsoft_Excel_Worksheet1.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cat>
            <c:strRef>
              <c:f>Sheet1!$A$2:$A$5</c:f>
              <c:strCache>
                <c:ptCount val="4"/>
                <c:pt idx="0">
                  <c:v>United States</c:v>
                </c:pt>
                <c:pt idx="1">
                  <c:v>India</c:v>
                </c:pt>
                <c:pt idx="2">
                  <c:v>United Kingdom</c:v>
                </c:pt>
                <c:pt idx="3">
                  <c:v>Canada</c:v>
                </c:pt>
              </c:strCache>
            </c:strRef>
          </c:cat>
          <c:val>
            <c:numRef>
              <c:f>Sheet1!$B$2:$B$5</c:f>
              <c:numCache>
                <c:formatCode>General</c:formatCode>
                <c:ptCount val="4"/>
                <c:pt idx="0">
                  <c:v>76.25</c:v>
                </c:pt>
                <c:pt idx="1">
                  <c:v>8.0300000000000011</c:v>
                </c:pt>
                <c:pt idx="2">
                  <c:v>3.34</c:v>
                </c:pt>
                <c:pt idx="3">
                  <c:v>2.34</c:v>
                </c:pt>
              </c:numCache>
            </c:numRef>
          </c:val>
          <c:extLst>
            <c:ext xmlns:c16="http://schemas.microsoft.com/office/drawing/2014/chart" uri="{C3380CC4-5D6E-409C-BE32-E72D297353CC}">
              <c16:uniqueId val="{00000000-66BB-1247-B2A6-1449F6A690B0}"/>
            </c:ext>
          </c:extLst>
        </c:ser>
        <c:dLbls>
          <c:showLegendKey val="0"/>
          <c:showVal val="0"/>
          <c:showCatName val="0"/>
          <c:showSerName val="0"/>
          <c:showPercent val="0"/>
          <c:showBubbleSize val="0"/>
        </c:dLbls>
        <c:gapWidth val="219"/>
        <c:overlap val="-27"/>
        <c:axId val="1325802224"/>
        <c:axId val="1325791568"/>
      </c:barChart>
      <c:catAx>
        <c:axId val="132580222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400" b="0" i="0" u="none" strike="noStrike" kern="1200" baseline="0">
                <a:solidFill>
                  <a:schemeClr val="tx1">
                    <a:lumMod val="65000"/>
                    <a:lumOff val="35000"/>
                  </a:schemeClr>
                </a:solidFill>
                <a:latin typeface="Optima" panose="02000503060000020004" pitchFamily="2" charset="0"/>
                <a:ea typeface="+mn-ea"/>
                <a:cs typeface="+mn-cs"/>
              </a:defRPr>
            </a:pPr>
            <a:endParaRPr lang="en-US"/>
          </a:p>
        </c:txPr>
        <c:crossAx val="1325791568"/>
        <c:crosses val="autoZero"/>
        <c:auto val="1"/>
        <c:lblAlgn val="ctr"/>
        <c:lblOffset val="100"/>
        <c:noMultiLvlLbl val="0"/>
      </c:catAx>
      <c:valAx>
        <c:axId val="132579156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sz="2400" dirty="0">
                    <a:latin typeface="Optima" panose="02000503060000020004" pitchFamily="2" charset="0"/>
                  </a:rPr>
                  <a:t>Percentage</a:t>
                </a:r>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800" b="0" i="0" u="none" strike="noStrike" kern="1200" baseline="0">
                <a:solidFill>
                  <a:schemeClr val="tx1">
                    <a:lumMod val="65000"/>
                    <a:lumOff val="35000"/>
                  </a:schemeClr>
                </a:solidFill>
                <a:latin typeface="Optima" panose="02000503060000020004" pitchFamily="2" charset="0"/>
                <a:ea typeface="+mn-ea"/>
                <a:cs typeface="+mn-cs"/>
              </a:defRPr>
            </a:pPr>
            <a:endParaRPr lang="en-US"/>
          </a:p>
        </c:txPr>
        <c:crossAx val="132580222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1"/>
    <c:plotArea>
      <c:layout>
        <c:manualLayout>
          <c:layoutTarget val="inner"/>
          <c:xMode val="edge"/>
          <c:yMode val="edge"/>
          <c:x val="0.10906106256733"/>
          <c:y val="3.8492069505697599E-2"/>
          <c:w val="0.89019486526381097"/>
          <c:h val="0.83123242467244995"/>
        </c:manualLayout>
      </c:layout>
      <c:barChart>
        <c:barDir val="col"/>
        <c:grouping val="clustered"/>
        <c:varyColors val="0"/>
        <c:ser>
          <c:idx val="0"/>
          <c:order val="0"/>
          <c:tx>
            <c:strRef>
              <c:f>Sheet1!$B$1</c:f>
              <c:strCache>
                <c:ptCount val="1"/>
                <c:pt idx="0">
                  <c:v>Series 1</c:v>
                </c:pt>
              </c:strCache>
            </c:strRef>
          </c:tx>
          <c:spPr>
            <a:solidFill>
              <a:srgbClr val="0080FF"/>
            </a:solidFill>
          </c:spPr>
          <c:invertIfNegative val="0"/>
          <c:trendline>
            <c:spPr>
              <a:ln w="50800">
                <a:solidFill>
                  <a:srgbClr val="FF0000"/>
                </a:solidFill>
                <a:prstDash val="dash"/>
              </a:ln>
            </c:spPr>
            <c:trendlineType val="linear"/>
            <c:dispRSqr val="0"/>
            <c:dispEq val="0"/>
          </c:trendline>
          <c:cat>
            <c:strRef>
              <c:f>Sheet1!$A$2:$A$51</c:f>
              <c:strCache>
                <c:ptCount val="50"/>
                <c:pt idx="0">
                  <c:v>1-200</c:v>
                </c:pt>
                <c:pt idx="1">
                  <c:v>201-400</c:v>
                </c:pt>
                <c:pt idx="2">
                  <c:v>401-600</c:v>
                </c:pt>
                <c:pt idx="3">
                  <c:v>601-800</c:v>
                </c:pt>
                <c:pt idx="4">
                  <c:v>801-1000</c:v>
                </c:pt>
                <c:pt idx="5">
                  <c:v>1001-1200</c:v>
                </c:pt>
                <c:pt idx="6">
                  <c:v>1201-1400</c:v>
                </c:pt>
                <c:pt idx="7">
                  <c:v>1401-1600</c:v>
                </c:pt>
                <c:pt idx="8">
                  <c:v>1601-1800</c:v>
                </c:pt>
                <c:pt idx="9">
                  <c:v>1801-2000</c:v>
                </c:pt>
                <c:pt idx="10">
                  <c:v>2001-2200</c:v>
                </c:pt>
                <c:pt idx="11">
                  <c:v>2201-2400</c:v>
                </c:pt>
                <c:pt idx="12">
                  <c:v>2401-2600</c:v>
                </c:pt>
                <c:pt idx="13">
                  <c:v>2601-2800</c:v>
                </c:pt>
                <c:pt idx="14">
                  <c:v>2801-3000</c:v>
                </c:pt>
                <c:pt idx="15">
                  <c:v>3001-3200</c:v>
                </c:pt>
                <c:pt idx="16">
                  <c:v>3201-3400</c:v>
                </c:pt>
                <c:pt idx="17">
                  <c:v>3401-3600</c:v>
                </c:pt>
                <c:pt idx="18">
                  <c:v>3601-3800</c:v>
                </c:pt>
                <c:pt idx="19">
                  <c:v>3801-4000</c:v>
                </c:pt>
                <c:pt idx="20">
                  <c:v>4001-4200</c:v>
                </c:pt>
                <c:pt idx="21">
                  <c:v>4201-4400</c:v>
                </c:pt>
                <c:pt idx="22">
                  <c:v>4401-4600</c:v>
                </c:pt>
                <c:pt idx="23">
                  <c:v>4601-4800</c:v>
                </c:pt>
                <c:pt idx="24">
                  <c:v>4801-5000</c:v>
                </c:pt>
                <c:pt idx="25">
                  <c:v>5001-5200</c:v>
                </c:pt>
                <c:pt idx="26">
                  <c:v>5201-5400</c:v>
                </c:pt>
                <c:pt idx="27">
                  <c:v>5401-5600</c:v>
                </c:pt>
                <c:pt idx="28">
                  <c:v>5601-5800</c:v>
                </c:pt>
                <c:pt idx="29">
                  <c:v>5801-6000</c:v>
                </c:pt>
                <c:pt idx="30">
                  <c:v>6001-6200</c:v>
                </c:pt>
                <c:pt idx="31">
                  <c:v>6201-6400</c:v>
                </c:pt>
                <c:pt idx="32">
                  <c:v>6401-6600</c:v>
                </c:pt>
                <c:pt idx="33">
                  <c:v>6601-6800</c:v>
                </c:pt>
                <c:pt idx="34">
                  <c:v>6801-7000</c:v>
                </c:pt>
                <c:pt idx="35">
                  <c:v>7001-7200</c:v>
                </c:pt>
                <c:pt idx="36">
                  <c:v>7201-7400</c:v>
                </c:pt>
                <c:pt idx="37">
                  <c:v>7401-7600</c:v>
                </c:pt>
                <c:pt idx="38">
                  <c:v>7601-7800</c:v>
                </c:pt>
                <c:pt idx="39">
                  <c:v>7801-8000</c:v>
                </c:pt>
                <c:pt idx="40">
                  <c:v>8001-8200</c:v>
                </c:pt>
                <c:pt idx="41">
                  <c:v>8201-8400</c:v>
                </c:pt>
                <c:pt idx="42">
                  <c:v>8401-8600</c:v>
                </c:pt>
                <c:pt idx="43">
                  <c:v>8601-8800</c:v>
                </c:pt>
                <c:pt idx="44">
                  <c:v>8801-9000</c:v>
                </c:pt>
                <c:pt idx="45">
                  <c:v>9001-9200</c:v>
                </c:pt>
                <c:pt idx="46">
                  <c:v>9201-9400</c:v>
                </c:pt>
                <c:pt idx="47">
                  <c:v>9401-9600</c:v>
                </c:pt>
                <c:pt idx="48">
                  <c:v>9601-9800</c:v>
                </c:pt>
                <c:pt idx="49">
                  <c:v>&gt;9800</c:v>
                </c:pt>
              </c:strCache>
            </c:strRef>
          </c:cat>
          <c:val>
            <c:numRef>
              <c:f>Sheet1!$B$2:$B$51</c:f>
              <c:numCache>
                <c:formatCode>General</c:formatCode>
                <c:ptCount val="50"/>
                <c:pt idx="0">
                  <c:v>29</c:v>
                </c:pt>
                <c:pt idx="1">
                  <c:v>26</c:v>
                </c:pt>
                <c:pt idx="2">
                  <c:v>26</c:v>
                </c:pt>
                <c:pt idx="3">
                  <c:v>18</c:v>
                </c:pt>
                <c:pt idx="4">
                  <c:v>18.5</c:v>
                </c:pt>
                <c:pt idx="5">
                  <c:v>17</c:v>
                </c:pt>
                <c:pt idx="6">
                  <c:v>19</c:v>
                </c:pt>
                <c:pt idx="7">
                  <c:v>18.5</c:v>
                </c:pt>
                <c:pt idx="8">
                  <c:v>12.5</c:v>
                </c:pt>
                <c:pt idx="9">
                  <c:v>10</c:v>
                </c:pt>
                <c:pt idx="10">
                  <c:v>13</c:v>
                </c:pt>
                <c:pt idx="11">
                  <c:v>14.5</c:v>
                </c:pt>
                <c:pt idx="12">
                  <c:v>12.5</c:v>
                </c:pt>
                <c:pt idx="13">
                  <c:v>19</c:v>
                </c:pt>
                <c:pt idx="14">
                  <c:v>10.5</c:v>
                </c:pt>
                <c:pt idx="15">
                  <c:v>16</c:v>
                </c:pt>
                <c:pt idx="16">
                  <c:v>13</c:v>
                </c:pt>
                <c:pt idx="17">
                  <c:v>11.5</c:v>
                </c:pt>
                <c:pt idx="18">
                  <c:v>15.5</c:v>
                </c:pt>
                <c:pt idx="19">
                  <c:v>20.5</c:v>
                </c:pt>
                <c:pt idx="20">
                  <c:v>13.5</c:v>
                </c:pt>
                <c:pt idx="21">
                  <c:v>13.5</c:v>
                </c:pt>
                <c:pt idx="22">
                  <c:v>11</c:v>
                </c:pt>
                <c:pt idx="23">
                  <c:v>7.5</c:v>
                </c:pt>
                <c:pt idx="24">
                  <c:v>10.5</c:v>
                </c:pt>
                <c:pt idx="25">
                  <c:v>11</c:v>
                </c:pt>
                <c:pt idx="26">
                  <c:v>8</c:v>
                </c:pt>
                <c:pt idx="27">
                  <c:v>11</c:v>
                </c:pt>
                <c:pt idx="28">
                  <c:v>13</c:v>
                </c:pt>
                <c:pt idx="29">
                  <c:v>14</c:v>
                </c:pt>
                <c:pt idx="30">
                  <c:v>7</c:v>
                </c:pt>
                <c:pt idx="31">
                  <c:v>7</c:v>
                </c:pt>
                <c:pt idx="32">
                  <c:v>11</c:v>
                </c:pt>
                <c:pt idx="33">
                  <c:v>11</c:v>
                </c:pt>
                <c:pt idx="34">
                  <c:v>9</c:v>
                </c:pt>
                <c:pt idx="35">
                  <c:v>8</c:v>
                </c:pt>
                <c:pt idx="36">
                  <c:v>7.5</c:v>
                </c:pt>
                <c:pt idx="37">
                  <c:v>5</c:v>
                </c:pt>
                <c:pt idx="38">
                  <c:v>8.5</c:v>
                </c:pt>
                <c:pt idx="39">
                  <c:v>18</c:v>
                </c:pt>
                <c:pt idx="40">
                  <c:v>10</c:v>
                </c:pt>
                <c:pt idx="41">
                  <c:v>8.5</c:v>
                </c:pt>
                <c:pt idx="42">
                  <c:v>12.5</c:v>
                </c:pt>
                <c:pt idx="43">
                  <c:v>12</c:v>
                </c:pt>
                <c:pt idx="44">
                  <c:v>10.5</c:v>
                </c:pt>
                <c:pt idx="45">
                  <c:v>7.5</c:v>
                </c:pt>
                <c:pt idx="46">
                  <c:v>5.5</c:v>
                </c:pt>
                <c:pt idx="47">
                  <c:v>9</c:v>
                </c:pt>
                <c:pt idx="48">
                  <c:v>6</c:v>
                </c:pt>
                <c:pt idx="49">
                  <c:v>11.5384615385</c:v>
                </c:pt>
              </c:numCache>
            </c:numRef>
          </c:val>
          <c:extLst>
            <c:ext xmlns:c16="http://schemas.microsoft.com/office/drawing/2014/chart" uri="{C3380CC4-5D6E-409C-BE32-E72D297353CC}">
              <c16:uniqueId val="{00000001-A433-524A-A477-18F690B39BE1}"/>
            </c:ext>
          </c:extLst>
        </c:ser>
        <c:dLbls>
          <c:showLegendKey val="0"/>
          <c:showVal val="0"/>
          <c:showCatName val="0"/>
          <c:showSerName val="0"/>
          <c:showPercent val="0"/>
          <c:showBubbleSize val="0"/>
        </c:dLbls>
        <c:gapWidth val="150"/>
        <c:axId val="1348567440"/>
        <c:axId val="1334616320"/>
      </c:barChart>
      <c:catAx>
        <c:axId val="1348567440"/>
        <c:scaling>
          <c:orientation val="minMax"/>
        </c:scaling>
        <c:delete val="1"/>
        <c:axPos val="b"/>
        <c:numFmt formatCode="General" sourceLinked="1"/>
        <c:majorTickMark val="out"/>
        <c:minorTickMark val="none"/>
        <c:tickLblPos val="nextTo"/>
        <c:crossAx val="1334616320"/>
        <c:crosses val="autoZero"/>
        <c:auto val="1"/>
        <c:lblAlgn val="ctr"/>
        <c:lblOffset val="100"/>
        <c:noMultiLvlLbl val="0"/>
      </c:catAx>
      <c:valAx>
        <c:axId val="1334616320"/>
        <c:scaling>
          <c:orientation val="minMax"/>
          <c:max val="30"/>
        </c:scaling>
        <c:delete val="0"/>
        <c:axPos val="l"/>
        <c:majorGridlines>
          <c:spPr>
            <a:ln>
              <a:solidFill>
                <a:schemeClr val="tx1"/>
              </a:solidFill>
              <a:prstDash val="sysDot"/>
            </a:ln>
          </c:spPr>
        </c:majorGridlines>
        <c:title>
          <c:tx>
            <c:rich>
              <a:bodyPr rot="-5400000" vert="horz"/>
              <a:lstStyle/>
              <a:p>
                <a:pPr>
                  <a:defRPr sz="1800"/>
                </a:pPr>
                <a:r>
                  <a:rPr lang="en-US" sz="1800" dirty="0">
                    <a:latin typeface="Arial"/>
                    <a:cs typeface="Arial"/>
                  </a:rPr>
                  <a:t>% of Connected Workers</a:t>
                </a:r>
              </a:p>
            </c:rich>
          </c:tx>
          <c:layout>
            <c:manualLayout>
              <c:xMode val="edge"/>
              <c:yMode val="edge"/>
              <c:x val="6.11731124422016E-3"/>
              <c:y val="8.5415388284512603E-2"/>
            </c:manualLayout>
          </c:layout>
          <c:overlay val="0"/>
        </c:title>
        <c:numFmt formatCode="General" sourceLinked="1"/>
        <c:majorTickMark val="out"/>
        <c:minorTickMark val="none"/>
        <c:tickLblPos val="nextTo"/>
        <c:spPr>
          <a:ln>
            <a:solidFill>
              <a:schemeClr val="tx1"/>
            </a:solidFill>
          </a:ln>
        </c:spPr>
        <c:txPr>
          <a:bodyPr/>
          <a:lstStyle/>
          <a:p>
            <a:pPr>
              <a:defRPr sz="1800">
                <a:latin typeface="Arial"/>
                <a:cs typeface="Arial"/>
              </a:defRPr>
            </a:pPr>
            <a:endParaRPr lang="en-US"/>
          </a:p>
        </c:txPr>
        <c:crossAx val="1348567440"/>
        <c:crosses val="autoZero"/>
        <c:crossBetween val="between"/>
      </c:valAx>
      <c:spPr>
        <a:ln>
          <a:solidFill>
            <a:schemeClr val="tx1"/>
          </a:solidFill>
        </a:ln>
      </c:spPr>
    </c:plotArea>
    <c:plotVisOnly val="1"/>
    <c:dispBlanksAs val="gap"/>
    <c:showDLblsOverMax val="0"/>
  </c:chart>
  <c:txPr>
    <a:bodyPr/>
    <a:lstStyle/>
    <a:p>
      <a:pPr>
        <a:defRPr sz="1800"/>
      </a:pPr>
      <a:endParaRPr lang="en-US"/>
    </a:p>
  </c:txPr>
  <c:externalData r:id="rId1">
    <c:autoUpdate val="0"/>
  </c:externalData>
  <c:userShapes r:id="rId2"/>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0.08557</cdr:x>
      <cdr:y>0.86747</cdr:y>
    </cdr:from>
    <cdr:to>
      <cdr:x>0.157</cdr:x>
      <cdr:y>1</cdr:y>
    </cdr:to>
    <cdr:sp macro="" textlink="">
      <cdr:nvSpPr>
        <cdr:cNvPr id="2" name="TextBox 1"/>
        <cdr:cNvSpPr txBox="1"/>
      </cdr:nvSpPr>
      <cdr:spPr>
        <a:xfrm xmlns:a="http://schemas.openxmlformats.org/drawingml/2006/main">
          <a:off x="710599" y="2889563"/>
          <a:ext cx="593176" cy="441455"/>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r>
            <a:rPr lang="en-US" sz="1800" dirty="0">
              <a:latin typeface="Arial"/>
              <a:cs typeface="Arial"/>
            </a:rPr>
            <a:t>Aug 17</a:t>
          </a:r>
        </a:p>
      </cdr:txBody>
    </cdr:sp>
  </cdr:relSizeAnchor>
  <cdr:relSizeAnchor xmlns:cdr="http://schemas.openxmlformats.org/drawingml/2006/chartDrawing">
    <cdr:from>
      <cdr:x>0.90677</cdr:x>
      <cdr:y>0.87269</cdr:y>
    </cdr:from>
    <cdr:to>
      <cdr:x>0.9782</cdr:x>
      <cdr:y>0.99733</cdr:y>
    </cdr:to>
    <cdr:sp macro="" textlink="">
      <cdr:nvSpPr>
        <cdr:cNvPr id="3" name="TextBox 2"/>
        <cdr:cNvSpPr txBox="1"/>
      </cdr:nvSpPr>
      <cdr:spPr>
        <a:xfrm xmlns:a="http://schemas.openxmlformats.org/drawingml/2006/main">
          <a:off x="7530092" y="2906951"/>
          <a:ext cx="593176" cy="415173"/>
        </a:xfrm>
        <a:prstGeom xmlns:a="http://schemas.openxmlformats.org/drawingml/2006/main" prst="rect">
          <a:avLst/>
        </a:prstGeom>
      </cdr:spPr>
      <cdr:txBody>
        <a:bodyPr xmlns:a="http://schemas.openxmlformats.org/drawingml/2006/main" wrap="non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US" sz="1800" dirty="0">
              <a:latin typeface="Arial"/>
              <a:cs typeface="Arial"/>
            </a:rPr>
            <a:t>Sep 11</a:t>
          </a:r>
        </a:p>
      </cdr:txBody>
    </cdr:sp>
  </cdr:relSizeAnchor>
  <cdr:relSizeAnchor xmlns:cdr="http://schemas.openxmlformats.org/drawingml/2006/chartDrawing">
    <cdr:from>
      <cdr:x>0.21021</cdr:x>
      <cdr:y>0.92192</cdr:y>
    </cdr:from>
    <cdr:to>
      <cdr:x>0.89909</cdr:x>
      <cdr:y>0.92946</cdr:y>
    </cdr:to>
    <cdr:cxnSp macro="">
      <cdr:nvCxnSpPr>
        <cdr:cNvPr id="5" name="Straight Arrow Connector 4">
          <a:extLst xmlns:a="http://schemas.openxmlformats.org/drawingml/2006/main">
            <a:ext uri="{FF2B5EF4-FFF2-40B4-BE49-F238E27FC236}">
              <a16:creationId xmlns:a16="http://schemas.microsoft.com/office/drawing/2014/main" id="{A0BB2D0F-C7B3-7D48-855B-95A50ACCC78F}"/>
            </a:ext>
          </a:extLst>
        </cdr:cNvPr>
        <cdr:cNvCxnSpPr/>
      </cdr:nvCxnSpPr>
      <cdr:spPr>
        <a:xfrm xmlns:a="http://schemas.openxmlformats.org/drawingml/2006/main">
          <a:off x="1745647" y="3070938"/>
          <a:ext cx="5720668" cy="25116"/>
        </a:xfrm>
        <a:prstGeom xmlns:a="http://schemas.openxmlformats.org/drawingml/2006/main" prst="straightConnector1">
          <a:avLst/>
        </a:prstGeom>
        <a:ln xmlns:a="http://schemas.openxmlformats.org/drawingml/2006/main" w="38100" cmpd="sng">
          <a:solidFill>
            <a:schemeClr val="tx1"/>
          </a:solidFill>
          <a:tailEnd type="arrow"/>
        </a:ln>
        <a:effectLst xmlns:a="http://schemas.openxmlformats.org/drawingml/2006/main"/>
      </cdr:spPr>
      <cdr:style>
        <a:lnRef xmlns:a="http://schemas.openxmlformats.org/drawingml/2006/main" idx="2">
          <a:schemeClr val="accent1"/>
        </a:lnRef>
        <a:fillRef xmlns:a="http://schemas.openxmlformats.org/drawingml/2006/main" idx="0">
          <a:schemeClr val="accent1"/>
        </a:fillRef>
        <a:effectRef xmlns:a="http://schemas.openxmlformats.org/drawingml/2006/main" idx="1">
          <a:schemeClr val="accent1"/>
        </a:effectRef>
        <a:fontRef xmlns:a="http://schemas.openxmlformats.org/drawingml/2006/main" idx="minor">
          <a:schemeClr val="tx1"/>
        </a:fontRef>
      </cdr:style>
    </cdr:cxn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2D93BB2-0CF2-674C-A455-8A0DAB3DFFE0}" type="datetimeFigureOut">
              <a:rPr lang="en-US" smtClean="0"/>
              <a:t>9/19/22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71B5F32-EE00-0545-A6AA-EA024B23A80B}" type="slidenum">
              <a:rPr lang="en-US" smtClean="0"/>
              <a:t>‹#›</a:t>
            </a:fld>
            <a:endParaRPr lang="en-US"/>
          </a:p>
        </p:txBody>
      </p:sp>
    </p:spTree>
    <p:extLst>
      <p:ext uri="{BB962C8B-B14F-4D97-AF65-F5344CB8AC3E}">
        <p14:creationId xmlns:p14="http://schemas.microsoft.com/office/powerpoint/2010/main" val="5876131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1B5F32-EE00-0545-A6AA-EA024B23A80B}" type="slidenum">
              <a:rPr lang="en-US" smtClean="0"/>
              <a:t>1</a:t>
            </a:fld>
            <a:endParaRPr lang="en-US"/>
          </a:p>
        </p:txBody>
      </p:sp>
    </p:spTree>
    <p:extLst>
      <p:ext uri="{BB962C8B-B14F-4D97-AF65-F5344CB8AC3E}">
        <p14:creationId xmlns:p14="http://schemas.microsoft.com/office/powerpoint/2010/main" val="938208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5 cents per survey</a:t>
            </a:r>
          </a:p>
          <a:p>
            <a:endParaRPr lang="en-US" dirty="0"/>
          </a:p>
          <a:p>
            <a:r>
              <a:rPr lang="en-US" dirty="0"/>
              <a:t>: (a) Gender, (b) Year of Birth, (c) Marital Status, (d) Household Size, (e) Household Income, and (f) Location (City, Country)</a:t>
            </a:r>
          </a:p>
        </p:txBody>
      </p:sp>
      <p:sp>
        <p:nvSpPr>
          <p:cNvPr id="4" name="Slide Number Placeholder 3"/>
          <p:cNvSpPr>
            <a:spLocks noGrp="1"/>
          </p:cNvSpPr>
          <p:nvPr>
            <p:ph type="sldNum" sz="quarter" idx="5"/>
          </p:nvPr>
        </p:nvSpPr>
        <p:spPr/>
        <p:txBody>
          <a:bodyPr/>
          <a:lstStyle/>
          <a:p>
            <a:fld id="{571B5F32-EE00-0545-A6AA-EA024B23A80B}" type="slidenum">
              <a:rPr lang="en-US" smtClean="0"/>
              <a:t>24</a:t>
            </a:fld>
            <a:endParaRPr lang="en-US"/>
          </a:p>
        </p:txBody>
      </p:sp>
    </p:spTree>
    <p:extLst>
      <p:ext uri="{BB962C8B-B14F-4D97-AF65-F5344CB8AC3E}">
        <p14:creationId xmlns:p14="http://schemas.microsoft.com/office/powerpoint/2010/main" val="1444713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So recently a field study conducted in India actually gave a negative answer to this question.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According to about 100 face-to-face interviews with Indian workers, researchers found that on-demand workers in India actually talk to each other so that they can help each other with administrative overhead in doing on-demand work. They also share useful information with each other; and in some cases they will even physically sit in the same space to work together, so they can recreate the social support to each other.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So in other words, all these findings suggest that for</a:t>
            </a:r>
            <a:r>
              <a:rPr lang="en-US" sz="1200" kern="1200" baseline="0" dirty="0">
                <a:solidFill>
                  <a:schemeClr val="tx1"/>
                </a:solidFill>
                <a:effectLst/>
                <a:latin typeface="+mn-lt"/>
                <a:ea typeface="+mn-ea"/>
                <a:cs typeface="+mn-cs"/>
              </a:rPr>
              <a:t> the 100 </a:t>
            </a:r>
            <a:r>
              <a:rPr lang="en-US" sz="1200" kern="1200" dirty="0">
                <a:solidFill>
                  <a:schemeClr val="tx1"/>
                </a:solidFill>
                <a:effectLst/>
                <a:latin typeface="+mn-lt"/>
                <a:ea typeface="+mn-ea"/>
                <a:cs typeface="+mn-cs"/>
              </a:rPr>
              <a:t>on-demand</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workers in India who have been interviewed with, they are not just a bunch of independent nodes, there are some edges between these nodes.</a:t>
            </a:r>
          </a:p>
          <a:p>
            <a:endParaRPr lang="en-US" dirty="0"/>
          </a:p>
        </p:txBody>
      </p:sp>
      <p:sp>
        <p:nvSpPr>
          <p:cNvPr id="4" name="Slide Number Placeholder 3"/>
          <p:cNvSpPr>
            <a:spLocks noGrp="1"/>
          </p:cNvSpPr>
          <p:nvPr>
            <p:ph type="sldNum" sz="quarter" idx="10"/>
          </p:nvPr>
        </p:nvSpPr>
        <p:spPr/>
        <p:txBody>
          <a:bodyPr/>
          <a:lstStyle/>
          <a:p>
            <a:fld id="{07B6B0FA-DC9D-F943-A681-B4B644BF271D}" type="slidenum">
              <a:rPr lang="en-US" smtClean="0"/>
              <a:t>39</a:t>
            </a:fld>
            <a:endParaRPr lang="en-US"/>
          </a:p>
        </p:txBody>
      </p:sp>
    </p:spTree>
    <p:extLst>
      <p:ext uri="{BB962C8B-B14F-4D97-AF65-F5344CB8AC3E}">
        <p14:creationId xmlns:p14="http://schemas.microsoft.com/office/powerpoint/2010/main" val="26156888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So now we know edges exist among some workers in India.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But is this a phenomenon</a:t>
            </a:r>
            <a:r>
              <a:rPr lang="en-US" sz="1200" kern="1200" baseline="0" dirty="0">
                <a:solidFill>
                  <a:schemeClr val="tx1"/>
                </a:solidFill>
                <a:effectLst/>
                <a:latin typeface="+mn-lt"/>
                <a:ea typeface="+mn-ea"/>
                <a:cs typeface="+mn-cs"/>
              </a:rPr>
              <a:t> that is unique to those 100 Indian workers that researchers have interviewed with, or is this a much more widespread, global phenomenon? Or in other words, can we observe more communication links beyond the 100 Indian workers who have been interviewed?</a:t>
            </a:r>
            <a:endParaRPr lang="en-US" sz="1200" kern="1200" dirty="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If the answer is yes, then we may expect there to be a communication network within the crowd. In that case, what kind of topological structure does this network have? And what exactly</a:t>
            </a:r>
            <a:r>
              <a:rPr lang="en-US" sz="1200" kern="1200" baseline="0" dirty="0">
                <a:solidFill>
                  <a:schemeClr val="tx1"/>
                </a:solidFill>
                <a:effectLst/>
                <a:latin typeface="+mn-lt"/>
                <a:ea typeface="+mn-ea"/>
                <a:cs typeface="+mn-cs"/>
              </a:rPr>
              <a:t> does </a:t>
            </a:r>
            <a:r>
              <a:rPr lang="en-US" sz="1200" kern="1200" dirty="0">
                <a:solidFill>
                  <a:schemeClr val="tx1"/>
                </a:solidFill>
                <a:effectLst/>
                <a:latin typeface="+mn-lt"/>
                <a:ea typeface="+mn-ea"/>
                <a:cs typeface="+mn-cs"/>
              </a:rPr>
              <a:t>this communication network mean for workers?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These questions are certainly beyond the scope of what a field study can answer, so we decide to answer these questions in a different way. In particular, we decide to map this communication network through online experiments, and in this study, we focus on mapping the network among workers of Amazon Mechanical Turk.</a:t>
            </a:r>
          </a:p>
          <a:p>
            <a:endParaRPr lang="en-US" dirty="0"/>
          </a:p>
        </p:txBody>
      </p:sp>
      <p:sp>
        <p:nvSpPr>
          <p:cNvPr id="4" name="Slide Number Placeholder 3"/>
          <p:cNvSpPr>
            <a:spLocks noGrp="1"/>
          </p:cNvSpPr>
          <p:nvPr>
            <p:ph type="sldNum" sz="quarter" idx="10"/>
          </p:nvPr>
        </p:nvSpPr>
        <p:spPr/>
        <p:txBody>
          <a:bodyPr/>
          <a:lstStyle/>
          <a:p>
            <a:fld id="{07B6B0FA-DC9D-F943-A681-B4B644BF271D}" type="slidenum">
              <a:rPr lang="en-US" smtClean="0"/>
              <a:t>40</a:t>
            </a:fld>
            <a:endParaRPr lang="en-US"/>
          </a:p>
        </p:txBody>
      </p:sp>
    </p:spTree>
    <p:extLst>
      <p:ext uri="{BB962C8B-B14F-4D97-AF65-F5344CB8AC3E}">
        <p14:creationId xmlns:p14="http://schemas.microsoft.com/office/powerpoint/2010/main" val="22018204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But</a:t>
            </a:r>
            <a:r>
              <a:rPr lang="en-US" sz="1200" kern="1200" baseline="0" dirty="0">
                <a:solidFill>
                  <a:schemeClr val="tx1"/>
                </a:solidFill>
                <a:effectLst/>
                <a:latin typeface="+mn-lt"/>
                <a:ea typeface="+mn-ea"/>
                <a:cs typeface="+mn-cs"/>
              </a:rPr>
              <a:t> i</a:t>
            </a:r>
            <a:r>
              <a:rPr lang="en-US" sz="1200" kern="1200" dirty="0">
                <a:solidFill>
                  <a:schemeClr val="tx1"/>
                </a:solidFill>
                <a:effectLst/>
                <a:latin typeface="+mn-lt"/>
                <a:ea typeface="+mn-ea"/>
                <a:cs typeface="+mn-cs"/>
              </a:rPr>
              <a:t>t turns out that mapping the communication</a:t>
            </a:r>
            <a:r>
              <a:rPr lang="en-US" sz="1200" kern="1200" baseline="0" dirty="0">
                <a:solidFill>
                  <a:schemeClr val="tx1"/>
                </a:solidFill>
                <a:effectLst/>
                <a:latin typeface="+mn-lt"/>
                <a:ea typeface="+mn-ea"/>
                <a:cs typeface="+mn-cs"/>
              </a:rPr>
              <a:t> network within the crowd</a:t>
            </a:r>
            <a:r>
              <a:rPr lang="en-US" sz="1200" kern="1200" dirty="0">
                <a:solidFill>
                  <a:schemeClr val="tx1"/>
                </a:solidFill>
                <a:effectLst/>
                <a:latin typeface="+mn-lt"/>
                <a:ea typeface="+mn-ea"/>
                <a:cs typeface="+mn-cs"/>
              </a:rPr>
              <a:t> is actually a very challenging problem because this network we are talking about is not something that is accessible from the API of the platform. In fact, all the communication takes places completely outside</a:t>
            </a:r>
            <a:r>
              <a:rPr lang="en-US" sz="1200" kern="1200" baseline="0" dirty="0">
                <a:solidFill>
                  <a:schemeClr val="tx1"/>
                </a:solidFill>
                <a:effectLst/>
                <a:latin typeface="+mn-lt"/>
                <a:ea typeface="+mn-ea"/>
                <a:cs typeface="+mn-cs"/>
              </a:rPr>
              <a:t> of</a:t>
            </a:r>
            <a:r>
              <a:rPr lang="en-US" sz="1200" kern="1200" dirty="0">
                <a:solidFill>
                  <a:schemeClr val="tx1"/>
                </a:solidFill>
                <a:effectLst/>
                <a:latin typeface="+mn-lt"/>
                <a:ea typeface="+mn-ea"/>
                <a:cs typeface="+mn-cs"/>
              </a:rPr>
              <a:t> the </a:t>
            </a:r>
            <a:r>
              <a:rPr lang="en-US" sz="1200" kern="1200" dirty="0" err="1">
                <a:solidFill>
                  <a:schemeClr val="tx1"/>
                </a:solidFill>
                <a:effectLst/>
                <a:latin typeface="+mn-lt"/>
                <a:ea typeface="+mn-ea"/>
                <a:cs typeface="+mn-cs"/>
              </a:rPr>
              <a:t>MTurk</a:t>
            </a:r>
            <a:r>
              <a:rPr lang="en-US" sz="1200" kern="1200" dirty="0">
                <a:solidFill>
                  <a:schemeClr val="tx1"/>
                </a:solidFill>
                <a:effectLst/>
                <a:latin typeface="+mn-lt"/>
                <a:ea typeface="+mn-ea"/>
                <a:cs typeface="+mn-cs"/>
              </a:rPr>
              <a:t> platform. There is nowhere for us to download the data, and we can’t easily crawl the network either. So it seems that we can only collect the data ourselves.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But before we start to do that, we take a step back to think about what we really want here. Essentially we want a way to elicit only the true connections, in the sense that we want workers to tell us whom they actually talk to, and we want to elicit as many of these true connections</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as possible while preserving workers’ privacy.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So this means that we can’t directly ask workers for names of contact as many social science studies would do, because that can compromise worker’s privacy. In addition, we can’t really use money and pay workers for each connection that they report to us, because that could</a:t>
            </a:r>
            <a:r>
              <a:rPr lang="en-US" sz="1200" kern="1200" baseline="0" dirty="0">
                <a:solidFill>
                  <a:schemeClr val="tx1"/>
                </a:solidFill>
                <a:effectLst/>
                <a:latin typeface="+mn-lt"/>
                <a:ea typeface="+mn-ea"/>
                <a:cs typeface="+mn-cs"/>
              </a:rPr>
              <a:t> potentially</a:t>
            </a:r>
            <a:r>
              <a:rPr lang="en-US" sz="1200" kern="1200" dirty="0">
                <a:solidFill>
                  <a:schemeClr val="tx1"/>
                </a:solidFill>
                <a:effectLst/>
                <a:latin typeface="+mn-lt"/>
                <a:ea typeface="+mn-ea"/>
                <a:cs typeface="+mn-cs"/>
              </a:rPr>
              <a:t> incentivize workers to report false edges.</a:t>
            </a:r>
          </a:p>
          <a:p>
            <a:endParaRPr lang="en-US" dirty="0"/>
          </a:p>
        </p:txBody>
      </p:sp>
      <p:sp>
        <p:nvSpPr>
          <p:cNvPr id="4" name="Slide Number Placeholder 3"/>
          <p:cNvSpPr>
            <a:spLocks noGrp="1"/>
          </p:cNvSpPr>
          <p:nvPr>
            <p:ph type="sldNum" sz="quarter" idx="10"/>
          </p:nvPr>
        </p:nvSpPr>
        <p:spPr/>
        <p:txBody>
          <a:bodyPr/>
          <a:lstStyle/>
          <a:p>
            <a:fld id="{07B6B0FA-DC9D-F943-A681-B4B644BF271D}" type="slidenum">
              <a:rPr lang="en-US" smtClean="0"/>
              <a:t>41</a:t>
            </a:fld>
            <a:endParaRPr lang="en-US"/>
          </a:p>
        </p:txBody>
      </p:sp>
    </p:spTree>
    <p:extLst>
      <p:ext uri="{BB962C8B-B14F-4D97-AF65-F5344CB8AC3E}">
        <p14:creationId xmlns:p14="http://schemas.microsoft.com/office/powerpoint/2010/main" val="29094469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There are 5 very simple steps in the web application,</a:t>
            </a:r>
            <a:r>
              <a:rPr lang="en-US" sz="1200" kern="1200" baseline="0" dirty="0">
                <a:solidFill>
                  <a:schemeClr val="tx1"/>
                </a:solidFill>
                <a:effectLst/>
                <a:latin typeface="+mn-lt"/>
                <a:ea typeface="+mn-ea"/>
                <a:cs typeface="+mn-cs"/>
              </a:rPr>
              <a:t> and I’m </a:t>
            </a:r>
            <a:r>
              <a:rPr lang="en-US" sz="1200" kern="1200" baseline="0" dirty="0" err="1">
                <a:solidFill>
                  <a:schemeClr val="tx1"/>
                </a:solidFill>
                <a:effectLst/>
                <a:latin typeface="+mn-lt"/>
                <a:ea typeface="+mn-ea"/>
                <a:cs typeface="+mn-cs"/>
              </a:rPr>
              <a:t>gonna</a:t>
            </a:r>
            <a:r>
              <a:rPr lang="en-US" sz="1200" kern="1200" baseline="0" dirty="0">
                <a:solidFill>
                  <a:schemeClr val="tx1"/>
                </a:solidFill>
                <a:effectLst/>
                <a:latin typeface="+mn-lt"/>
                <a:ea typeface="+mn-ea"/>
                <a:cs typeface="+mn-cs"/>
              </a:rPr>
              <a:t> to walk you through them now</a:t>
            </a:r>
            <a:r>
              <a:rPr lang="en-US" sz="1200" kern="1200" dirty="0">
                <a:solidFill>
                  <a:schemeClr val="tx1"/>
                </a:solidFill>
                <a:effectLst/>
                <a:latin typeface="+mn-lt"/>
                <a:ea typeface="+mn-ea"/>
                <a:cs typeface="+mn-cs"/>
              </a:rPr>
              <a:t>. In the first step, workers are asked to create a nickname for themselves.</a:t>
            </a:r>
            <a:r>
              <a:rPr lang="en-US" dirty="0">
                <a:effectLst/>
              </a:rPr>
              <a:t> </a:t>
            </a:r>
            <a:endParaRPr lang="en-US" dirty="0"/>
          </a:p>
        </p:txBody>
      </p:sp>
      <p:sp>
        <p:nvSpPr>
          <p:cNvPr id="4" name="Slide Number Placeholder 3"/>
          <p:cNvSpPr>
            <a:spLocks noGrp="1"/>
          </p:cNvSpPr>
          <p:nvPr>
            <p:ph type="sldNum" sz="quarter" idx="10"/>
          </p:nvPr>
        </p:nvSpPr>
        <p:spPr/>
        <p:txBody>
          <a:bodyPr/>
          <a:lstStyle/>
          <a:p>
            <a:fld id="{07B6B0FA-DC9D-F943-A681-B4B644BF271D}" type="slidenum">
              <a:rPr lang="en-US" smtClean="0"/>
              <a:t>43</a:t>
            </a:fld>
            <a:endParaRPr lang="en-US"/>
          </a:p>
        </p:txBody>
      </p:sp>
    </p:spTree>
    <p:extLst>
      <p:ext uri="{BB962C8B-B14F-4D97-AF65-F5344CB8AC3E}">
        <p14:creationId xmlns:p14="http://schemas.microsoft.com/office/powerpoint/2010/main" val="234465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Then, the worker is asked to answer some brief demographic questions like age and gender, and for each question, the worker sets her privacy preference as either she would like to share her answer with all other workers in this web application, or only those workers who are connected to her in the network, or not to share her answer at all.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Later on in the visualization of the communication network, we will show this worker’s profile to other workers according to her privacy setting here. And notice that this is part of the value we provide back to our workers, because these information help workers to get a sense of who their fellow workers are.</a:t>
            </a:r>
          </a:p>
          <a:p>
            <a:endParaRPr lang="en-US" dirty="0"/>
          </a:p>
        </p:txBody>
      </p:sp>
      <p:sp>
        <p:nvSpPr>
          <p:cNvPr id="4" name="Slide Number Placeholder 3"/>
          <p:cNvSpPr>
            <a:spLocks noGrp="1"/>
          </p:cNvSpPr>
          <p:nvPr>
            <p:ph type="sldNum" sz="quarter" idx="10"/>
          </p:nvPr>
        </p:nvSpPr>
        <p:spPr/>
        <p:txBody>
          <a:bodyPr/>
          <a:lstStyle/>
          <a:p>
            <a:fld id="{07B6B0FA-DC9D-F943-A681-B4B644BF271D}" type="slidenum">
              <a:rPr lang="en-US" smtClean="0"/>
              <a:t>44</a:t>
            </a:fld>
            <a:endParaRPr lang="en-US"/>
          </a:p>
        </p:txBody>
      </p:sp>
    </p:spTree>
    <p:extLst>
      <p:ext uri="{BB962C8B-B14F-4D97-AF65-F5344CB8AC3E}">
        <p14:creationId xmlns:p14="http://schemas.microsoft.com/office/powerpoint/2010/main" val="42027793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the third step, workers continue to answer two free-form questions, why did they start </a:t>
            </a:r>
            <a:r>
              <a:rPr lang="en-US" sz="1200" kern="1200" dirty="0" err="1">
                <a:solidFill>
                  <a:schemeClr val="tx1"/>
                </a:solidFill>
                <a:effectLst/>
                <a:latin typeface="+mn-lt"/>
                <a:ea typeface="+mn-ea"/>
                <a:cs typeface="+mn-cs"/>
              </a:rPr>
              <a:t>Turking</a:t>
            </a:r>
            <a:r>
              <a:rPr lang="en-US" sz="1200" kern="1200" dirty="0">
                <a:solidFill>
                  <a:schemeClr val="tx1"/>
                </a:solidFill>
                <a:effectLst/>
                <a:latin typeface="+mn-lt"/>
                <a:ea typeface="+mn-ea"/>
                <a:cs typeface="+mn-cs"/>
              </a:rPr>
              <a:t> and what motivates them to keep </a:t>
            </a:r>
            <a:r>
              <a:rPr lang="en-US" sz="1200" kern="1200" dirty="0" err="1">
                <a:solidFill>
                  <a:schemeClr val="tx1"/>
                </a:solidFill>
                <a:effectLst/>
                <a:latin typeface="+mn-lt"/>
                <a:ea typeface="+mn-ea"/>
                <a:cs typeface="+mn-cs"/>
              </a:rPr>
              <a:t>Turking</a:t>
            </a:r>
            <a:r>
              <a:rPr lang="en-US" sz="1200" kern="1200" dirty="0">
                <a:solidFill>
                  <a:schemeClr val="tx1"/>
                </a:solidFill>
                <a:effectLst/>
                <a:latin typeface="+mn-lt"/>
                <a:ea typeface="+mn-ea"/>
                <a:cs typeface="+mn-cs"/>
              </a:rPr>
              <a:t>.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And in fact, these two questions are carefully selected through a pilot study. In the pilot study, we asked workers what are the things that they are most interested in knowing about other workers on </a:t>
            </a:r>
            <a:r>
              <a:rPr lang="en-US" sz="1200" kern="1200" dirty="0" err="1">
                <a:solidFill>
                  <a:schemeClr val="tx1"/>
                </a:solidFill>
                <a:effectLst/>
                <a:latin typeface="+mn-lt"/>
                <a:ea typeface="+mn-ea"/>
                <a:cs typeface="+mn-cs"/>
              </a:rPr>
              <a:t>MTurk</a:t>
            </a:r>
            <a:r>
              <a:rPr lang="en-US" sz="1200" kern="1200" dirty="0">
                <a:solidFill>
                  <a:schemeClr val="tx1"/>
                </a:solidFill>
                <a:effectLst/>
                <a:latin typeface="+mn-lt"/>
                <a:ea typeface="+mn-ea"/>
                <a:cs typeface="+mn-cs"/>
              </a:rPr>
              <a:t>, and these two questions were among the top responses.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Workers are told that their answers to these two questions will be shared to all other workers in our web application. So this is another part of the value we provide back to our workers. We allow our workers to know more about other worker’s stories by exploring the network.</a:t>
            </a:r>
          </a:p>
          <a:p>
            <a:endParaRPr lang="en-US" dirty="0"/>
          </a:p>
        </p:txBody>
      </p:sp>
      <p:sp>
        <p:nvSpPr>
          <p:cNvPr id="4" name="Slide Number Placeholder 3"/>
          <p:cNvSpPr>
            <a:spLocks noGrp="1"/>
          </p:cNvSpPr>
          <p:nvPr>
            <p:ph type="sldNum" sz="quarter" idx="10"/>
          </p:nvPr>
        </p:nvSpPr>
        <p:spPr/>
        <p:txBody>
          <a:bodyPr/>
          <a:lstStyle/>
          <a:p>
            <a:fld id="{07B6B0FA-DC9D-F943-A681-B4B644BF271D}" type="slidenum">
              <a:rPr lang="en-US" smtClean="0"/>
              <a:t>45</a:t>
            </a:fld>
            <a:endParaRPr lang="en-US"/>
          </a:p>
        </p:txBody>
      </p:sp>
    </p:spTree>
    <p:extLst>
      <p:ext uri="{BB962C8B-B14F-4D97-AF65-F5344CB8AC3E}">
        <p14:creationId xmlns:p14="http://schemas.microsoft.com/office/powerpoint/2010/main" val="4579886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Now we enter Step 4.</a:t>
            </a:r>
            <a:r>
              <a:rPr lang="en-US" sz="1200" kern="1200" baseline="0" dirty="0">
                <a:solidFill>
                  <a:schemeClr val="tx1"/>
                </a:solidFill>
                <a:effectLst/>
                <a:latin typeface="+mn-lt"/>
                <a:ea typeface="+mn-ea"/>
                <a:cs typeface="+mn-cs"/>
              </a:rPr>
              <a:t> In Step 4, </a:t>
            </a:r>
            <a:r>
              <a:rPr lang="en-US" sz="1200" kern="1200" dirty="0">
                <a:solidFill>
                  <a:schemeClr val="tx1"/>
                </a:solidFill>
                <a:effectLst/>
                <a:latin typeface="+mn-lt"/>
                <a:ea typeface="+mn-ea"/>
                <a:cs typeface="+mn-cs"/>
              </a:rPr>
              <a:t> workers are asked to take a pause and swap their nicknames with other workers they know, no matter whether those workers have completed our task</a:t>
            </a:r>
            <a:r>
              <a:rPr lang="en-US" sz="1200" kern="1200" baseline="0" dirty="0">
                <a:solidFill>
                  <a:schemeClr val="tx1"/>
                </a:solidFill>
                <a:effectLst/>
                <a:latin typeface="+mn-lt"/>
                <a:ea typeface="+mn-ea"/>
                <a:cs typeface="+mn-cs"/>
              </a:rPr>
              <a:t> or not</a:t>
            </a:r>
            <a:r>
              <a:rPr lang="en-US" sz="1200" kern="1200" dirty="0">
                <a:solidFill>
                  <a:schemeClr val="tx1"/>
                </a:solidFill>
                <a:effectLst/>
                <a:latin typeface="+mn-lt"/>
                <a:ea typeface="+mn-ea"/>
                <a:cs typeface="+mn-cs"/>
              </a:rPr>
              <a:t>.</a:t>
            </a:r>
            <a:r>
              <a:rPr lang="en-US" sz="1200" kern="1200" baseline="0" dirty="0">
                <a:solidFill>
                  <a:schemeClr val="tx1"/>
                </a:solidFill>
                <a:effectLst/>
                <a:latin typeface="+mn-lt"/>
                <a:ea typeface="+mn-ea"/>
                <a:cs typeface="+mn-cs"/>
              </a:rPr>
              <a:t> Workers </a:t>
            </a:r>
            <a:r>
              <a:rPr lang="en-US" sz="1200" kern="1200" dirty="0">
                <a:solidFill>
                  <a:schemeClr val="tx1"/>
                </a:solidFill>
                <a:effectLst/>
                <a:latin typeface="+mn-lt"/>
                <a:ea typeface="+mn-ea"/>
                <a:cs typeface="+mn-cs"/>
              </a:rPr>
              <a:t>can swap nicknames by meeting each other in person, through instant messages, phone calls, or essentially in any way that they want.</a:t>
            </a:r>
          </a:p>
          <a:p>
            <a:endParaRPr lang="en-US" dirty="0"/>
          </a:p>
        </p:txBody>
      </p:sp>
      <p:sp>
        <p:nvSpPr>
          <p:cNvPr id="4" name="Slide Number Placeholder 3"/>
          <p:cNvSpPr>
            <a:spLocks noGrp="1"/>
          </p:cNvSpPr>
          <p:nvPr>
            <p:ph type="sldNum" sz="quarter" idx="10"/>
          </p:nvPr>
        </p:nvSpPr>
        <p:spPr/>
        <p:txBody>
          <a:bodyPr/>
          <a:lstStyle/>
          <a:p>
            <a:fld id="{07B6B0FA-DC9D-F943-A681-B4B644BF271D}" type="slidenum">
              <a:rPr lang="en-US" smtClean="0"/>
              <a:t>46</a:t>
            </a:fld>
            <a:endParaRPr lang="en-US"/>
          </a:p>
        </p:txBody>
      </p:sp>
    </p:spTree>
    <p:extLst>
      <p:ext uri="{BB962C8B-B14F-4D97-AF65-F5344CB8AC3E}">
        <p14:creationId xmlns:p14="http://schemas.microsoft.com/office/powerpoint/2010/main" val="36774189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Finally, the worker will enter the visualization of the communication network and they can start to report their connections to this network.</a:t>
            </a:r>
          </a:p>
          <a:p>
            <a:endParaRPr lang="en-US" dirty="0"/>
          </a:p>
        </p:txBody>
      </p:sp>
      <p:sp>
        <p:nvSpPr>
          <p:cNvPr id="4" name="Slide Number Placeholder 3"/>
          <p:cNvSpPr>
            <a:spLocks noGrp="1"/>
          </p:cNvSpPr>
          <p:nvPr>
            <p:ph type="sldNum" sz="quarter" idx="10"/>
          </p:nvPr>
        </p:nvSpPr>
        <p:spPr/>
        <p:txBody>
          <a:bodyPr/>
          <a:lstStyle/>
          <a:p>
            <a:fld id="{07B6B0FA-DC9D-F943-A681-B4B644BF271D}" type="slidenum">
              <a:rPr lang="en-US" smtClean="0"/>
              <a:t>47</a:t>
            </a:fld>
            <a:endParaRPr lang="en-US"/>
          </a:p>
        </p:txBody>
      </p:sp>
    </p:spTree>
    <p:extLst>
      <p:ext uri="{BB962C8B-B14F-4D97-AF65-F5344CB8AC3E}">
        <p14:creationId xmlns:p14="http://schemas.microsoft.com/office/powerpoint/2010/main" val="41874729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18 days.</a:t>
            </a:r>
          </a:p>
        </p:txBody>
      </p:sp>
      <p:sp>
        <p:nvSpPr>
          <p:cNvPr id="4" name="Slide Number Placeholder 3"/>
          <p:cNvSpPr>
            <a:spLocks noGrp="1"/>
          </p:cNvSpPr>
          <p:nvPr>
            <p:ph type="sldNum" sz="quarter" idx="5"/>
          </p:nvPr>
        </p:nvSpPr>
        <p:spPr/>
        <p:txBody>
          <a:bodyPr/>
          <a:lstStyle/>
          <a:p>
            <a:fld id="{571B5F32-EE00-0545-A6AA-EA024B23A80B}" type="slidenum">
              <a:rPr lang="en-US" smtClean="0"/>
              <a:t>48</a:t>
            </a:fld>
            <a:endParaRPr lang="en-US"/>
          </a:p>
        </p:txBody>
      </p:sp>
    </p:spTree>
    <p:extLst>
      <p:ext uri="{BB962C8B-B14F-4D97-AF65-F5344CB8AC3E}">
        <p14:creationId xmlns:p14="http://schemas.microsoft.com/office/powerpoint/2010/main" val="16360536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1B5F32-EE00-0545-A6AA-EA024B23A80B}" type="slidenum">
              <a:rPr lang="en-US" smtClean="0"/>
              <a:t>2</a:t>
            </a:fld>
            <a:endParaRPr lang="en-US"/>
          </a:p>
        </p:txBody>
      </p:sp>
    </p:spTree>
    <p:extLst>
      <p:ext uri="{BB962C8B-B14F-4D97-AF65-F5344CB8AC3E}">
        <p14:creationId xmlns:p14="http://schemas.microsoft.com/office/powerpoint/2010/main" val="34573896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 me </a:t>
            </a:r>
            <a:r>
              <a:rPr lang="en-US" baseline="0" dirty="0"/>
              <a:t>give you some answers to these questions now. So one thing we found is that being connected to other workers </a:t>
            </a:r>
            <a:r>
              <a:rPr lang="en-US" sz="1200" kern="1200" dirty="0">
                <a:solidFill>
                  <a:schemeClr val="tx1"/>
                </a:solidFill>
                <a:effectLst/>
                <a:latin typeface="+mn-lt"/>
                <a:ea typeface="+mn-ea"/>
                <a:cs typeface="+mn-cs"/>
              </a:rPr>
              <a:t>may actually imply some informational advantages. What I’m showing to you in this figure is that I sorted all workers who participate</a:t>
            </a:r>
            <a:r>
              <a:rPr lang="en-US" sz="1200" kern="1200" baseline="0" dirty="0">
                <a:solidFill>
                  <a:schemeClr val="tx1"/>
                </a:solidFill>
                <a:effectLst/>
                <a:latin typeface="+mn-lt"/>
                <a:ea typeface="+mn-ea"/>
                <a:cs typeface="+mn-cs"/>
              </a:rPr>
              <a:t> in my task according to participation time, and </a:t>
            </a:r>
            <a:r>
              <a:rPr lang="en-US" sz="1200" kern="1200" dirty="0">
                <a:solidFill>
                  <a:schemeClr val="tx1"/>
                </a:solidFill>
                <a:effectLst/>
                <a:latin typeface="+mn-lt"/>
                <a:ea typeface="+mn-ea"/>
                <a:cs typeface="+mn-cs"/>
              </a:rPr>
              <a:t>bucket them into groups of 200. Each blue bar in this figure indicates the percentage of connected workers in each bucket of 200 workers.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So basically what you see</a:t>
            </a:r>
            <a:r>
              <a:rPr lang="en-US" sz="1200" kern="1200" baseline="0" dirty="0">
                <a:solidFill>
                  <a:schemeClr val="tx1"/>
                </a:solidFill>
                <a:effectLst/>
                <a:latin typeface="+mn-lt"/>
                <a:ea typeface="+mn-ea"/>
                <a:cs typeface="+mn-cs"/>
              </a:rPr>
              <a:t> here is that workers who takes our HITs early are more likely to be connected workers, and workers who takes our HITs late are less likely to be connected, </a:t>
            </a:r>
          </a:p>
          <a:p>
            <a:endParaRPr lang="en-US" sz="1200" kern="1200" baseline="0" dirty="0">
              <a:solidFill>
                <a:schemeClr val="tx1"/>
              </a:solidFill>
              <a:effectLst/>
              <a:latin typeface="+mn-lt"/>
              <a:ea typeface="+mn-ea"/>
              <a:cs typeface="+mn-cs"/>
            </a:endParaRPr>
          </a:p>
          <a:p>
            <a:r>
              <a:rPr lang="en-US" sz="1200" kern="1200" baseline="0" dirty="0">
                <a:solidFill>
                  <a:schemeClr val="tx1"/>
                </a:solidFill>
                <a:effectLst/>
                <a:latin typeface="+mn-lt"/>
                <a:ea typeface="+mn-ea"/>
                <a:cs typeface="+mn-cs"/>
              </a:rPr>
              <a:t>suggesting that connected workers may have some informational advantage here, so that they can learn about interesting and well-paid tasks earlier than workers who are not connected. </a:t>
            </a:r>
          </a:p>
        </p:txBody>
      </p:sp>
      <p:sp>
        <p:nvSpPr>
          <p:cNvPr id="4" name="Slide Number Placeholder 3"/>
          <p:cNvSpPr>
            <a:spLocks noGrp="1"/>
          </p:cNvSpPr>
          <p:nvPr>
            <p:ph type="sldNum" sz="quarter" idx="10"/>
          </p:nvPr>
        </p:nvSpPr>
        <p:spPr/>
        <p:txBody>
          <a:bodyPr/>
          <a:lstStyle/>
          <a:p>
            <a:fld id="{07B6B0FA-DC9D-F943-A681-B4B644BF271D}" type="slidenum">
              <a:rPr lang="en-US" smtClean="0"/>
              <a:t>56</a:t>
            </a:fld>
            <a:endParaRPr lang="en-US"/>
          </a:p>
        </p:txBody>
      </p:sp>
    </p:spTree>
    <p:extLst>
      <p:ext uri="{BB962C8B-B14F-4D97-AF65-F5344CB8AC3E}">
        <p14:creationId xmlns:p14="http://schemas.microsoft.com/office/powerpoint/2010/main" val="32465132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5:25</a:t>
            </a:r>
          </a:p>
        </p:txBody>
      </p:sp>
      <p:sp>
        <p:nvSpPr>
          <p:cNvPr id="4" name="Slide Number Placeholder 3"/>
          <p:cNvSpPr>
            <a:spLocks noGrp="1"/>
          </p:cNvSpPr>
          <p:nvPr>
            <p:ph type="sldNum" sz="quarter" idx="10"/>
          </p:nvPr>
        </p:nvSpPr>
        <p:spPr/>
        <p:txBody>
          <a:bodyPr/>
          <a:lstStyle/>
          <a:p>
            <a:fld id="{CE79FF6A-EDE2-ED43-AB90-8E02E40A289F}" type="slidenum">
              <a:rPr lang="en-US" smtClean="0"/>
              <a:t>57</a:t>
            </a:fld>
            <a:endParaRPr lang="en-US"/>
          </a:p>
        </p:txBody>
      </p:sp>
    </p:spTree>
    <p:extLst>
      <p:ext uri="{BB962C8B-B14F-4D97-AF65-F5344CB8AC3E}">
        <p14:creationId xmlns:p14="http://schemas.microsoft.com/office/powerpoint/2010/main" val="412209522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1B5F32-EE00-0545-A6AA-EA024B23A80B}" type="slidenum">
              <a:rPr lang="en-US" smtClean="0"/>
              <a:t>60</a:t>
            </a:fld>
            <a:endParaRPr lang="en-US"/>
          </a:p>
        </p:txBody>
      </p:sp>
    </p:spTree>
    <p:extLst>
      <p:ext uri="{BB962C8B-B14F-4D97-AF65-F5344CB8AC3E}">
        <p14:creationId xmlns:p14="http://schemas.microsoft.com/office/powerpoint/2010/main" val="100368639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5:00</a:t>
            </a:r>
          </a:p>
        </p:txBody>
      </p:sp>
      <p:sp>
        <p:nvSpPr>
          <p:cNvPr id="4" name="Slide Number Placeholder 3"/>
          <p:cNvSpPr>
            <a:spLocks noGrp="1"/>
          </p:cNvSpPr>
          <p:nvPr>
            <p:ph type="sldNum" sz="quarter" idx="10"/>
          </p:nvPr>
        </p:nvSpPr>
        <p:spPr/>
        <p:txBody>
          <a:bodyPr/>
          <a:lstStyle/>
          <a:p>
            <a:fld id="{CE79FF6A-EDE2-ED43-AB90-8E02E40A289F}" type="slidenum">
              <a:rPr lang="en-US" smtClean="0"/>
              <a:t>65</a:t>
            </a:fld>
            <a:endParaRPr lang="en-US"/>
          </a:p>
        </p:txBody>
      </p:sp>
    </p:spTree>
    <p:extLst>
      <p:ext uri="{BB962C8B-B14F-4D97-AF65-F5344CB8AC3E}">
        <p14:creationId xmlns:p14="http://schemas.microsoft.com/office/powerpoint/2010/main" val="20018455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71B5F32-EE00-0545-A6AA-EA024B23A80B}" type="slidenum">
              <a:rPr lang="en-US" smtClean="0"/>
              <a:t>67</a:t>
            </a:fld>
            <a:endParaRPr lang="en-US"/>
          </a:p>
        </p:txBody>
      </p:sp>
    </p:spTree>
    <p:extLst>
      <p:ext uri="{BB962C8B-B14F-4D97-AF65-F5344CB8AC3E}">
        <p14:creationId xmlns:p14="http://schemas.microsoft.com/office/powerpoint/2010/main" val="28521822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1B5F32-EE00-0545-A6AA-EA024B23A80B}" type="slidenum">
              <a:rPr lang="en-US" smtClean="0"/>
              <a:t>3</a:t>
            </a:fld>
            <a:endParaRPr lang="en-US"/>
          </a:p>
        </p:txBody>
      </p:sp>
    </p:spTree>
    <p:extLst>
      <p:ext uri="{BB962C8B-B14F-4D97-AF65-F5344CB8AC3E}">
        <p14:creationId xmlns:p14="http://schemas.microsoft.com/office/powerpoint/2010/main" val="19539971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1B5F32-EE00-0545-A6AA-EA024B23A80B}" type="slidenum">
              <a:rPr lang="en-US" smtClean="0"/>
              <a:t>11</a:t>
            </a:fld>
            <a:endParaRPr lang="en-US"/>
          </a:p>
        </p:txBody>
      </p:sp>
    </p:spTree>
    <p:extLst>
      <p:ext uri="{BB962C8B-B14F-4D97-AF65-F5344CB8AC3E}">
        <p14:creationId xmlns:p14="http://schemas.microsoft.com/office/powerpoint/2010/main" val="7731673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lecture will focus on</a:t>
            </a:r>
          </a:p>
          <a:p>
            <a:pPr lvl="1"/>
            <a:r>
              <a:rPr lang="en-US" dirty="0"/>
              <a:t>the answers to the questions</a:t>
            </a:r>
          </a:p>
          <a:p>
            <a:pPr lvl="1"/>
            <a:r>
              <a:rPr lang="en-US" dirty="0"/>
              <a:t>how to obtain the answers</a:t>
            </a:r>
          </a:p>
          <a:p>
            <a:endParaRPr lang="en-US" dirty="0"/>
          </a:p>
          <a:p>
            <a:endParaRPr lang="en-US" dirty="0"/>
          </a:p>
        </p:txBody>
      </p:sp>
      <p:sp>
        <p:nvSpPr>
          <p:cNvPr id="4" name="Slide Number Placeholder 3"/>
          <p:cNvSpPr>
            <a:spLocks noGrp="1"/>
          </p:cNvSpPr>
          <p:nvPr>
            <p:ph type="sldNum" sz="quarter" idx="5"/>
          </p:nvPr>
        </p:nvSpPr>
        <p:spPr/>
        <p:txBody>
          <a:bodyPr/>
          <a:lstStyle/>
          <a:p>
            <a:fld id="{571B5F32-EE00-0545-A6AA-EA024B23A80B}" type="slidenum">
              <a:rPr lang="en-US" smtClean="0"/>
              <a:t>13</a:t>
            </a:fld>
            <a:endParaRPr lang="en-US"/>
          </a:p>
        </p:txBody>
      </p:sp>
    </p:spTree>
    <p:extLst>
      <p:ext uri="{BB962C8B-B14F-4D97-AF65-F5344CB8AC3E}">
        <p14:creationId xmlns:p14="http://schemas.microsoft.com/office/powerpoint/2010/main" val="14444705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1B5F32-EE00-0545-A6AA-EA024B23A80B}" type="slidenum">
              <a:rPr lang="en-US" smtClean="0"/>
              <a:t>14</a:t>
            </a:fld>
            <a:endParaRPr lang="en-US"/>
          </a:p>
        </p:txBody>
      </p:sp>
    </p:spTree>
    <p:extLst>
      <p:ext uri="{BB962C8B-B14F-4D97-AF65-F5344CB8AC3E}">
        <p14:creationId xmlns:p14="http://schemas.microsoft.com/office/powerpoint/2010/main" val="20422239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 started the task at $.05, but only two people responded in the first 24 hours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 increased it to $.25, receiving eight submissions in 48 hours.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Increasing it to $.50 got me 20 more submissions in about 48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final results: 30 people total — 10 women, 20 men. Almost all were white, mostly in their 20s and 30s. 21 said they </a:t>
            </a:r>
            <a:r>
              <a:rPr lang="en-US" sz="1200" b="0" i="0" kern="1200" dirty="0" err="1">
                <a:solidFill>
                  <a:schemeClr val="tx1"/>
                </a:solidFill>
                <a:effectLst/>
                <a:latin typeface="+mn-lt"/>
                <a:ea typeface="+mn-ea"/>
                <a:cs typeface="+mn-cs"/>
              </a:rPr>
              <a:t>turked</a:t>
            </a:r>
            <a:r>
              <a:rPr lang="en-US" sz="1200" b="0" i="0" kern="1200" dirty="0">
                <a:solidFill>
                  <a:schemeClr val="tx1"/>
                </a:solidFill>
                <a:effectLst/>
                <a:latin typeface="+mn-lt"/>
                <a:ea typeface="+mn-ea"/>
                <a:cs typeface="+mn-cs"/>
              </a:rPr>
              <a:t> for money, 9 for fun or boredom.</a:t>
            </a:r>
          </a:p>
          <a:p>
            <a:endParaRPr lang="en-US" dirty="0"/>
          </a:p>
        </p:txBody>
      </p:sp>
      <p:sp>
        <p:nvSpPr>
          <p:cNvPr id="4" name="Slide Number Placeholder 3"/>
          <p:cNvSpPr>
            <a:spLocks noGrp="1"/>
          </p:cNvSpPr>
          <p:nvPr>
            <p:ph type="sldNum" sz="quarter" idx="5"/>
          </p:nvPr>
        </p:nvSpPr>
        <p:spPr/>
        <p:txBody>
          <a:bodyPr/>
          <a:lstStyle/>
          <a:p>
            <a:fld id="{571B5F32-EE00-0545-A6AA-EA024B23A80B}" type="slidenum">
              <a:rPr lang="en-US" smtClean="0"/>
              <a:t>20</a:t>
            </a:fld>
            <a:endParaRPr lang="en-US"/>
          </a:p>
        </p:txBody>
      </p:sp>
    </p:spTree>
    <p:extLst>
      <p:ext uri="{BB962C8B-B14F-4D97-AF65-F5344CB8AC3E}">
        <p14:creationId xmlns:p14="http://schemas.microsoft.com/office/powerpoint/2010/main" val="18883716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1B5F32-EE00-0545-A6AA-EA024B23A80B}" type="slidenum">
              <a:rPr lang="en-US" smtClean="0"/>
              <a:t>21</a:t>
            </a:fld>
            <a:endParaRPr lang="en-US"/>
          </a:p>
        </p:txBody>
      </p:sp>
    </p:spTree>
    <p:extLst>
      <p:ext uri="{BB962C8B-B14F-4D97-AF65-F5344CB8AC3E}">
        <p14:creationId xmlns:p14="http://schemas.microsoft.com/office/powerpoint/2010/main" val="6187210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1B5F32-EE00-0545-A6AA-EA024B23A80B}" type="slidenum">
              <a:rPr lang="en-US" smtClean="0"/>
              <a:t>23</a:t>
            </a:fld>
            <a:endParaRPr lang="en-US"/>
          </a:p>
        </p:txBody>
      </p:sp>
    </p:spTree>
    <p:extLst>
      <p:ext uri="{BB962C8B-B14F-4D97-AF65-F5344CB8AC3E}">
        <p14:creationId xmlns:p14="http://schemas.microsoft.com/office/powerpoint/2010/main" val="29948349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584E38F9-AF6C-4941-9980-A5BFFCFC0FDD}" type="datetimeFigureOut">
              <a:rPr lang="en-US" smtClean="0"/>
              <a:t>9/19/22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876B6B4-6C0C-C944-A532-B1A0D5C67BAB}" type="slidenum">
              <a:rPr lang="en-US" smtClean="0"/>
              <a:t>‹#›</a:t>
            </a:fld>
            <a:endParaRPr lang="en-US"/>
          </a:p>
        </p:txBody>
      </p:sp>
    </p:spTree>
    <p:extLst>
      <p:ext uri="{BB962C8B-B14F-4D97-AF65-F5344CB8AC3E}">
        <p14:creationId xmlns:p14="http://schemas.microsoft.com/office/powerpoint/2010/main" val="9325669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84E38F9-AF6C-4941-9980-A5BFFCFC0FDD}" type="datetimeFigureOut">
              <a:rPr lang="en-US" smtClean="0"/>
              <a:t>9/19/22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876B6B4-6C0C-C944-A532-B1A0D5C67BAB}" type="slidenum">
              <a:rPr lang="en-US" smtClean="0"/>
              <a:t>‹#›</a:t>
            </a:fld>
            <a:endParaRPr lang="en-US"/>
          </a:p>
        </p:txBody>
      </p:sp>
    </p:spTree>
    <p:extLst>
      <p:ext uri="{BB962C8B-B14F-4D97-AF65-F5344CB8AC3E}">
        <p14:creationId xmlns:p14="http://schemas.microsoft.com/office/powerpoint/2010/main" val="4854461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84E38F9-AF6C-4941-9980-A5BFFCFC0FDD}" type="datetimeFigureOut">
              <a:rPr lang="en-US" smtClean="0"/>
              <a:t>9/19/22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876B6B4-6C0C-C944-A532-B1A0D5C67BAB}" type="slidenum">
              <a:rPr lang="en-US" smtClean="0"/>
              <a:t>‹#›</a:t>
            </a:fld>
            <a:endParaRPr lang="en-US"/>
          </a:p>
        </p:txBody>
      </p:sp>
    </p:spTree>
    <p:extLst>
      <p:ext uri="{BB962C8B-B14F-4D97-AF65-F5344CB8AC3E}">
        <p14:creationId xmlns:p14="http://schemas.microsoft.com/office/powerpoint/2010/main" val="60278237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243227" y="598289"/>
            <a:ext cx="9705547" cy="1107996"/>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761587" y="3701356"/>
            <a:ext cx="10668825" cy="646331"/>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9/19/22</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0385193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a:xfrm>
            <a:off x="2835348" y="598289"/>
            <a:ext cx="6521303" cy="778996"/>
          </a:xfrm>
        </p:spPr>
        <p:txBody>
          <a:bodyPr lIns="0" tIns="0" rIns="0" bIns="0"/>
          <a:lstStyle>
            <a:lvl1pPr>
              <a:defRPr sz="5062" b="0" i="0">
                <a:solidFill>
                  <a:schemeClr val="bg1"/>
                </a:solidFill>
                <a:latin typeface="Arial"/>
                <a:cs typeface="Arial"/>
              </a:defRPr>
            </a:lvl1pPr>
          </a:lstStyle>
          <a:p>
            <a:endParaRPr/>
          </a:p>
        </p:txBody>
      </p:sp>
      <p:sp>
        <p:nvSpPr>
          <p:cNvPr id="3" name="Holder 3"/>
          <p:cNvSpPr>
            <a:spLocks noGrp="1"/>
          </p:cNvSpPr>
          <p:nvPr>
            <p:ph type="body" idx="1"/>
          </p:nvPr>
        </p:nvSpPr>
        <p:spPr>
          <a:xfrm>
            <a:off x="1435298" y="2393156"/>
            <a:ext cx="9321403" cy="454420"/>
          </a:xfrm>
        </p:spPr>
        <p:txBody>
          <a:bodyPr lIns="0" tIns="0" rIns="0" bIns="0"/>
          <a:lstStyle>
            <a:lvl1pPr>
              <a:defRPr sz="2953" b="0" i="0">
                <a:solidFill>
                  <a:schemeClr val="bg1"/>
                </a:solidFill>
                <a:latin typeface="Arial"/>
                <a:cs typeface="Aria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9/19/22</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13822911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a:xfrm>
            <a:off x="2835348" y="598289"/>
            <a:ext cx="6521303" cy="778996"/>
          </a:xfrm>
        </p:spPr>
        <p:txBody>
          <a:bodyPr lIns="0" tIns="0" rIns="0" bIns="0"/>
          <a:lstStyle>
            <a:lvl1pPr>
              <a:defRPr sz="5062" b="0" i="0">
                <a:solidFill>
                  <a:schemeClr val="bg1"/>
                </a:solidFill>
                <a:latin typeface="Arial"/>
                <a:cs typeface="Arial"/>
              </a:defRPr>
            </a:lvl1pPr>
          </a:lstStyle>
          <a:p>
            <a:endParaRPr/>
          </a:p>
        </p:txBody>
      </p:sp>
      <p:sp>
        <p:nvSpPr>
          <p:cNvPr id="3" name="Holder 3"/>
          <p:cNvSpPr>
            <a:spLocks noGrp="1"/>
          </p:cNvSpPr>
          <p:nvPr>
            <p:ph sz="half" idx="2"/>
          </p:nvPr>
        </p:nvSpPr>
        <p:spPr>
          <a:xfrm>
            <a:off x="609600" y="1577340"/>
            <a:ext cx="5303520" cy="646331"/>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646331"/>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9/19/22</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20213995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a:xfrm>
            <a:off x="2835348" y="598289"/>
            <a:ext cx="6521303" cy="778996"/>
          </a:xfrm>
        </p:spPr>
        <p:txBody>
          <a:bodyPr lIns="0" tIns="0" rIns="0" bIns="0"/>
          <a:lstStyle>
            <a:lvl1pPr>
              <a:defRPr sz="5062" b="0" i="0">
                <a:solidFill>
                  <a:schemeClr val="bg1"/>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9/19/22</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2906080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9/19/22</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04195164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E30C29-07CE-5C45-ADF5-4E55A22C3DE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EE141F0-CBAE-9946-9493-E4BA52CCDF3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0FE7C94-A3F3-B446-98B2-45AAA48D7D67}"/>
              </a:ext>
            </a:extLst>
          </p:cNvPr>
          <p:cNvSpPr>
            <a:spLocks noGrp="1"/>
          </p:cNvSpPr>
          <p:nvPr>
            <p:ph type="dt" sz="half" idx="10"/>
          </p:nvPr>
        </p:nvSpPr>
        <p:spPr/>
        <p:txBody>
          <a:bodyPr/>
          <a:lstStyle/>
          <a:p>
            <a:fld id="{B547A0CB-6707-F448-AC12-E69D65832441}" type="datetimeFigureOut">
              <a:rPr lang="en-US" smtClean="0"/>
              <a:t>9/19/22</a:t>
            </a:fld>
            <a:endParaRPr lang="en-US"/>
          </a:p>
        </p:txBody>
      </p:sp>
      <p:sp>
        <p:nvSpPr>
          <p:cNvPr id="5" name="Footer Placeholder 4">
            <a:extLst>
              <a:ext uri="{FF2B5EF4-FFF2-40B4-BE49-F238E27FC236}">
                <a16:creationId xmlns:a16="http://schemas.microsoft.com/office/drawing/2014/main" id="{30F92D3B-1474-8C4D-AFFD-5E91D290FC2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D8EE5A8-607F-A041-B52A-093A00E29E52}"/>
              </a:ext>
            </a:extLst>
          </p:cNvPr>
          <p:cNvSpPr>
            <a:spLocks noGrp="1"/>
          </p:cNvSpPr>
          <p:nvPr>
            <p:ph type="sldNum" sz="quarter" idx="12"/>
          </p:nvPr>
        </p:nvSpPr>
        <p:spPr/>
        <p:txBody>
          <a:bodyPr/>
          <a:lstStyle/>
          <a:p>
            <a:fld id="{349D2D49-02CB-D048-BE30-ACB42EFF04F0}" type="slidenum">
              <a:rPr lang="en-US" smtClean="0"/>
              <a:t>‹#›</a:t>
            </a:fld>
            <a:endParaRPr lang="en-US"/>
          </a:p>
        </p:txBody>
      </p:sp>
    </p:spTree>
    <p:extLst>
      <p:ext uri="{BB962C8B-B14F-4D97-AF65-F5344CB8AC3E}">
        <p14:creationId xmlns:p14="http://schemas.microsoft.com/office/powerpoint/2010/main" val="148110887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94C51F-90BC-7C45-9EEE-49B0BDA2A1D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4922735-050C-EE47-A6D2-2188FD858B46}"/>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CC9D414-8551-5647-830B-96D93761FA9B}"/>
              </a:ext>
            </a:extLst>
          </p:cNvPr>
          <p:cNvSpPr>
            <a:spLocks noGrp="1"/>
          </p:cNvSpPr>
          <p:nvPr>
            <p:ph type="dt" sz="half" idx="10"/>
          </p:nvPr>
        </p:nvSpPr>
        <p:spPr/>
        <p:txBody>
          <a:bodyPr/>
          <a:lstStyle/>
          <a:p>
            <a:fld id="{B547A0CB-6707-F448-AC12-E69D65832441}" type="datetimeFigureOut">
              <a:rPr lang="en-US" smtClean="0"/>
              <a:t>9/19/22</a:t>
            </a:fld>
            <a:endParaRPr lang="en-US"/>
          </a:p>
        </p:txBody>
      </p:sp>
      <p:sp>
        <p:nvSpPr>
          <p:cNvPr id="5" name="Footer Placeholder 4">
            <a:extLst>
              <a:ext uri="{FF2B5EF4-FFF2-40B4-BE49-F238E27FC236}">
                <a16:creationId xmlns:a16="http://schemas.microsoft.com/office/drawing/2014/main" id="{C00F427E-CDFF-234A-AE13-7231FB78217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B5DEE31-7400-B448-B539-41CA289C9180}"/>
              </a:ext>
            </a:extLst>
          </p:cNvPr>
          <p:cNvSpPr>
            <a:spLocks noGrp="1"/>
          </p:cNvSpPr>
          <p:nvPr>
            <p:ph type="sldNum" sz="quarter" idx="12"/>
          </p:nvPr>
        </p:nvSpPr>
        <p:spPr/>
        <p:txBody>
          <a:bodyPr/>
          <a:lstStyle/>
          <a:p>
            <a:fld id="{349D2D49-02CB-D048-BE30-ACB42EFF04F0}" type="slidenum">
              <a:rPr lang="en-US" smtClean="0"/>
              <a:t>‹#›</a:t>
            </a:fld>
            <a:endParaRPr lang="en-US"/>
          </a:p>
        </p:txBody>
      </p:sp>
    </p:spTree>
    <p:extLst>
      <p:ext uri="{BB962C8B-B14F-4D97-AF65-F5344CB8AC3E}">
        <p14:creationId xmlns:p14="http://schemas.microsoft.com/office/powerpoint/2010/main" val="252411484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F909F3-6D5E-9245-84CD-8A3764A5A4C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FF47768-3AFE-CC4F-BB80-1DF09A7ED1C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5A960323-B7BD-CF45-8826-EB5B68322DFA}"/>
              </a:ext>
            </a:extLst>
          </p:cNvPr>
          <p:cNvSpPr>
            <a:spLocks noGrp="1"/>
          </p:cNvSpPr>
          <p:nvPr>
            <p:ph type="dt" sz="half" idx="10"/>
          </p:nvPr>
        </p:nvSpPr>
        <p:spPr/>
        <p:txBody>
          <a:bodyPr/>
          <a:lstStyle/>
          <a:p>
            <a:fld id="{B547A0CB-6707-F448-AC12-E69D65832441}" type="datetimeFigureOut">
              <a:rPr lang="en-US" smtClean="0"/>
              <a:t>9/19/22</a:t>
            </a:fld>
            <a:endParaRPr lang="en-US"/>
          </a:p>
        </p:txBody>
      </p:sp>
      <p:sp>
        <p:nvSpPr>
          <p:cNvPr id="5" name="Footer Placeholder 4">
            <a:extLst>
              <a:ext uri="{FF2B5EF4-FFF2-40B4-BE49-F238E27FC236}">
                <a16:creationId xmlns:a16="http://schemas.microsoft.com/office/drawing/2014/main" id="{AD918891-CB99-5342-81D3-7C71780253C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D1B831A-BA96-0F48-86FE-BC9440E6FFEE}"/>
              </a:ext>
            </a:extLst>
          </p:cNvPr>
          <p:cNvSpPr>
            <a:spLocks noGrp="1"/>
          </p:cNvSpPr>
          <p:nvPr>
            <p:ph type="sldNum" sz="quarter" idx="12"/>
          </p:nvPr>
        </p:nvSpPr>
        <p:spPr/>
        <p:txBody>
          <a:bodyPr/>
          <a:lstStyle/>
          <a:p>
            <a:fld id="{349D2D49-02CB-D048-BE30-ACB42EFF04F0}" type="slidenum">
              <a:rPr lang="en-US" smtClean="0"/>
              <a:t>‹#›</a:t>
            </a:fld>
            <a:endParaRPr lang="en-US"/>
          </a:p>
        </p:txBody>
      </p:sp>
    </p:spTree>
    <p:extLst>
      <p:ext uri="{BB962C8B-B14F-4D97-AF65-F5344CB8AC3E}">
        <p14:creationId xmlns:p14="http://schemas.microsoft.com/office/powerpoint/2010/main" val="23397182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84E38F9-AF6C-4941-9980-A5BFFCFC0FDD}" type="datetimeFigureOut">
              <a:rPr lang="en-US" smtClean="0"/>
              <a:t>9/19/22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876B6B4-6C0C-C944-A532-B1A0D5C67BAB}" type="slidenum">
              <a:rPr lang="en-US" smtClean="0"/>
              <a:t>‹#›</a:t>
            </a:fld>
            <a:endParaRPr lang="en-US"/>
          </a:p>
        </p:txBody>
      </p:sp>
    </p:spTree>
    <p:extLst>
      <p:ext uri="{BB962C8B-B14F-4D97-AF65-F5344CB8AC3E}">
        <p14:creationId xmlns:p14="http://schemas.microsoft.com/office/powerpoint/2010/main" val="131781235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E3CB83-A120-8D45-B4C9-214D2862E80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1301F9B-E8B2-F54C-A2D1-DE834AC66796}"/>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6FEED66-0D24-C049-836C-C8194CE86D89}"/>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8674BC1-FAC5-614F-B1EE-97AF538A581D}"/>
              </a:ext>
            </a:extLst>
          </p:cNvPr>
          <p:cNvSpPr>
            <a:spLocks noGrp="1"/>
          </p:cNvSpPr>
          <p:nvPr>
            <p:ph type="dt" sz="half" idx="10"/>
          </p:nvPr>
        </p:nvSpPr>
        <p:spPr/>
        <p:txBody>
          <a:bodyPr/>
          <a:lstStyle/>
          <a:p>
            <a:fld id="{B547A0CB-6707-F448-AC12-E69D65832441}" type="datetimeFigureOut">
              <a:rPr lang="en-US" smtClean="0"/>
              <a:t>9/19/22</a:t>
            </a:fld>
            <a:endParaRPr lang="en-US"/>
          </a:p>
        </p:txBody>
      </p:sp>
      <p:sp>
        <p:nvSpPr>
          <p:cNvPr id="6" name="Footer Placeholder 5">
            <a:extLst>
              <a:ext uri="{FF2B5EF4-FFF2-40B4-BE49-F238E27FC236}">
                <a16:creationId xmlns:a16="http://schemas.microsoft.com/office/drawing/2014/main" id="{CA28393D-9D37-D24E-A9F7-034E9549A5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5CBBD4F-8CA6-9948-AE43-5C9BA4C518F1}"/>
              </a:ext>
            </a:extLst>
          </p:cNvPr>
          <p:cNvSpPr>
            <a:spLocks noGrp="1"/>
          </p:cNvSpPr>
          <p:nvPr>
            <p:ph type="sldNum" sz="quarter" idx="12"/>
          </p:nvPr>
        </p:nvSpPr>
        <p:spPr/>
        <p:txBody>
          <a:bodyPr/>
          <a:lstStyle/>
          <a:p>
            <a:fld id="{349D2D49-02CB-D048-BE30-ACB42EFF04F0}" type="slidenum">
              <a:rPr lang="en-US" smtClean="0"/>
              <a:t>‹#›</a:t>
            </a:fld>
            <a:endParaRPr lang="en-US"/>
          </a:p>
        </p:txBody>
      </p:sp>
    </p:spTree>
    <p:extLst>
      <p:ext uri="{BB962C8B-B14F-4D97-AF65-F5344CB8AC3E}">
        <p14:creationId xmlns:p14="http://schemas.microsoft.com/office/powerpoint/2010/main" val="55231037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32041-E405-E642-8F56-EA7169AFB95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4AAA49E-992E-934D-A958-D7A18762BC8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94D09AC3-F9BA-6448-B454-EA51862E37A3}"/>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B93D2A3-A591-364D-8C96-ABBCF5E8C8C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D7F29CBD-9F07-094F-BE52-601079B4955E}"/>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5DA17DB-295C-1642-8EB0-32545B7039DE}"/>
              </a:ext>
            </a:extLst>
          </p:cNvPr>
          <p:cNvSpPr>
            <a:spLocks noGrp="1"/>
          </p:cNvSpPr>
          <p:nvPr>
            <p:ph type="dt" sz="half" idx="10"/>
          </p:nvPr>
        </p:nvSpPr>
        <p:spPr/>
        <p:txBody>
          <a:bodyPr/>
          <a:lstStyle/>
          <a:p>
            <a:fld id="{B547A0CB-6707-F448-AC12-E69D65832441}" type="datetimeFigureOut">
              <a:rPr lang="en-US" smtClean="0"/>
              <a:t>9/19/22</a:t>
            </a:fld>
            <a:endParaRPr lang="en-US"/>
          </a:p>
        </p:txBody>
      </p:sp>
      <p:sp>
        <p:nvSpPr>
          <p:cNvPr id="8" name="Footer Placeholder 7">
            <a:extLst>
              <a:ext uri="{FF2B5EF4-FFF2-40B4-BE49-F238E27FC236}">
                <a16:creationId xmlns:a16="http://schemas.microsoft.com/office/drawing/2014/main" id="{932C3794-6462-3541-84AF-BFA3EF342B0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9405F87-5B94-8047-BF2E-B49BBEA82289}"/>
              </a:ext>
            </a:extLst>
          </p:cNvPr>
          <p:cNvSpPr>
            <a:spLocks noGrp="1"/>
          </p:cNvSpPr>
          <p:nvPr>
            <p:ph type="sldNum" sz="quarter" idx="12"/>
          </p:nvPr>
        </p:nvSpPr>
        <p:spPr/>
        <p:txBody>
          <a:bodyPr/>
          <a:lstStyle/>
          <a:p>
            <a:fld id="{349D2D49-02CB-D048-BE30-ACB42EFF04F0}" type="slidenum">
              <a:rPr lang="en-US" smtClean="0"/>
              <a:t>‹#›</a:t>
            </a:fld>
            <a:endParaRPr lang="en-US"/>
          </a:p>
        </p:txBody>
      </p:sp>
    </p:spTree>
    <p:extLst>
      <p:ext uri="{BB962C8B-B14F-4D97-AF65-F5344CB8AC3E}">
        <p14:creationId xmlns:p14="http://schemas.microsoft.com/office/powerpoint/2010/main" val="253812492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C493EE-95CA-E248-B631-2C6D64CA88C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6DE0FC8-FC9F-604F-8DC5-0C7FBC1FF842}"/>
              </a:ext>
            </a:extLst>
          </p:cNvPr>
          <p:cNvSpPr>
            <a:spLocks noGrp="1"/>
          </p:cNvSpPr>
          <p:nvPr>
            <p:ph type="dt" sz="half" idx="10"/>
          </p:nvPr>
        </p:nvSpPr>
        <p:spPr/>
        <p:txBody>
          <a:bodyPr/>
          <a:lstStyle/>
          <a:p>
            <a:fld id="{B547A0CB-6707-F448-AC12-E69D65832441}" type="datetimeFigureOut">
              <a:rPr lang="en-US" smtClean="0"/>
              <a:t>9/19/22</a:t>
            </a:fld>
            <a:endParaRPr lang="en-US"/>
          </a:p>
        </p:txBody>
      </p:sp>
      <p:sp>
        <p:nvSpPr>
          <p:cNvPr id="4" name="Footer Placeholder 3">
            <a:extLst>
              <a:ext uri="{FF2B5EF4-FFF2-40B4-BE49-F238E27FC236}">
                <a16:creationId xmlns:a16="http://schemas.microsoft.com/office/drawing/2014/main" id="{48BE9588-A8B9-E940-B7AB-E9883DCF29A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89D25A9-B9AE-FC43-B324-C63E99B3CAA9}"/>
              </a:ext>
            </a:extLst>
          </p:cNvPr>
          <p:cNvSpPr>
            <a:spLocks noGrp="1"/>
          </p:cNvSpPr>
          <p:nvPr>
            <p:ph type="sldNum" sz="quarter" idx="12"/>
          </p:nvPr>
        </p:nvSpPr>
        <p:spPr/>
        <p:txBody>
          <a:bodyPr/>
          <a:lstStyle/>
          <a:p>
            <a:fld id="{349D2D49-02CB-D048-BE30-ACB42EFF04F0}" type="slidenum">
              <a:rPr lang="en-US" smtClean="0"/>
              <a:t>‹#›</a:t>
            </a:fld>
            <a:endParaRPr lang="en-US"/>
          </a:p>
        </p:txBody>
      </p:sp>
    </p:spTree>
    <p:extLst>
      <p:ext uri="{BB962C8B-B14F-4D97-AF65-F5344CB8AC3E}">
        <p14:creationId xmlns:p14="http://schemas.microsoft.com/office/powerpoint/2010/main" val="238902791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785174A-90F6-AF4F-9FC0-30CAFF9F9725}"/>
              </a:ext>
            </a:extLst>
          </p:cNvPr>
          <p:cNvSpPr>
            <a:spLocks noGrp="1"/>
          </p:cNvSpPr>
          <p:nvPr>
            <p:ph type="dt" sz="half" idx="10"/>
          </p:nvPr>
        </p:nvSpPr>
        <p:spPr/>
        <p:txBody>
          <a:bodyPr/>
          <a:lstStyle/>
          <a:p>
            <a:fld id="{B547A0CB-6707-F448-AC12-E69D65832441}" type="datetimeFigureOut">
              <a:rPr lang="en-US" smtClean="0"/>
              <a:t>9/19/22</a:t>
            </a:fld>
            <a:endParaRPr lang="en-US"/>
          </a:p>
        </p:txBody>
      </p:sp>
      <p:sp>
        <p:nvSpPr>
          <p:cNvPr id="3" name="Footer Placeholder 2">
            <a:extLst>
              <a:ext uri="{FF2B5EF4-FFF2-40B4-BE49-F238E27FC236}">
                <a16:creationId xmlns:a16="http://schemas.microsoft.com/office/drawing/2014/main" id="{29B338A9-5CE6-094C-B90B-63B1686C689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944FCD0-B984-FF4D-9E7C-8CD40F858520}"/>
              </a:ext>
            </a:extLst>
          </p:cNvPr>
          <p:cNvSpPr>
            <a:spLocks noGrp="1"/>
          </p:cNvSpPr>
          <p:nvPr>
            <p:ph type="sldNum" sz="quarter" idx="12"/>
          </p:nvPr>
        </p:nvSpPr>
        <p:spPr/>
        <p:txBody>
          <a:bodyPr/>
          <a:lstStyle/>
          <a:p>
            <a:fld id="{349D2D49-02CB-D048-BE30-ACB42EFF04F0}" type="slidenum">
              <a:rPr lang="en-US" smtClean="0"/>
              <a:t>‹#›</a:t>
            </a:fld>
            <a:endParaRPr lang="en-US"/>
          </a:p>
        </p:txBody>
      </p:sp>
    </p:spTree>
    <p:extLst>
      <p:ext uri="{BB962C8B-B14F-4D97-AF65-F5344CB8AC3E}">
        <p14:creationId xmlns:p14="http://schemas.microsoft.com/office/powerpoint/2010/main" val="167311114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22866E-F6F6-CF4C-BCB9-BCCADA2A585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2D4BDA2-A287-CA47-8C1E-DCDA75429A0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5A00034-615B-7A44-9EA8-25C96148D64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316C90B-1908-3E46-9F03-6079DBF79CB8}"/>
              </a:ext>
            </a:extLst>
          </p:cNvPr>
          <p:cNvSpPr>
            <a:spLocks noGrp="1"/>
          </p:cNvSpPr>
          <p:nvPr>
            <p:ph type="dt" sz="half" idx="10"/>
          </p:nvPr>
        </p:nvSpPr>
        <p:spPr/>
        <p:txBody>
          <a:bodyPr/>
          <a:lstStyle/>
          <a:p>
            <a:fld id="{B547A0CB-6707-F448-AC12-E69D65832441}" type="datetimeFigureOut">
              <a:rPr lang="en-US" smtClean="0"/>
              <a:t>9/19/22</a:t>
            </a:fld>
            <a:endParaRPr lang="en-US"/>
          </a:p>
        </p:txBody>
      </p:sp>
      <p:sp>
        <p:nvSpPr>
          <p:cNvPr id="6" name="Footer Placeholder 5">
            <a:extLst>
              <a:ext uri="{FF2B5EF4-FFF2-40B4-BE49-F238E27FC236}">
                <a16:creationId xmlns:a16="http://schemas.microsoft.com/office/drawing/2014/main" id="{C21CBACB-DC1C-7247-B30F-1E3C907BD27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E26DA20-D498-E94E-BF80-7772EE6C38D3}"/>
              </a:ext>
            </a:extLst>
          </p:cNvPr>
          <p:cNvSpPr>
            <a:spLocks noGrp="1"/>
          </p:cNvSpPr>
          <p:nvPr>
            <p:ph type="sldNum" sz="quarter" idx="12"/>
          </p:nvPr>
        </p:nvSpPr>
        <p:spPr/>
        <p:txBody>
          <a:bodyPr/>
          <a:lstStyle/>
          <a:p>
            <a:fld id="{349D2D49-02CB-D048-BE30-ACB42EFF04F0}" type="slidenum">
              <a:rPr lang="en-US" smtClean="0"/>
              <a:t>‹#›</a:t>
            </a:fld>
            <a:endParaRPr lang="en-US"/>
          </a:p>
        </p:txBody>
      </p:sp>
    </p:spTree>
    <p:extLst>
      <p:ext uri="{BB962C8B-B14F-4D97-AF65-F5344CB8AC3E}">
        <p14:creationId xmlns:p14="http://schemas.microsoft.com/office/powerpoint/2010/main" val="255159714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9AFD01-863B-D042-9A94-E409D2FB8CC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FCBFBE0-3B89-E549-8FED-BFADAD4F0E3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AA4E17A-035E-004A-878B-764ABC317B3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B1E8FA9F-6AC3-9D41-969B-D6BEA1F64CA9}"/>
              </a:ext>
            </a:extLst>
          </p:cNvPr>
          <p:cNvSpPr>
            <a:spLocks noGrp="1"/>
          </p:cNvSpPr>
          <p:nvPr>
            <p:ph type="dt" sz="half" idx="10"/>
          </p:nvPr>
        </p:nvSpPr>
        <p:spPr/>
        <p:txBody>
          <a:bodyPr/>
          <a:lstStyle/>
          <a:p>
            <a:fld id="{B547A0CB-6707-F448-AC12-E69D65832441}" type="datetimeFigureOut">
              <a:rPr lang="en-US" smtClean="0"/>
              <a:t>9/19/22</a:t>
            </a:fld>
            <a:endParaRPr lang="en-US"/>
          </a:p>
        </p:txBody>
      </p:sp>
      <p:sp>
        <p:nvSpPr>
          <p:cNvPr id="6" name="Footer Placeholder 5">
            <a:extLst>
              <a:ext uri="{FF2B5EF4-FFF2-40B4-BE49-F238E27FC236}">
                <a16:creationId xmlns:a16="http://schemas.microsoft.com/office/drawing/2014/main" id="{E2563734-3037-D349-AE0B-75ABBC258CB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50E9E43-FE90-0D44-8348-BE5DF0076D4D}"/>
              </a:ext>
            </a:extLst>
          </p:cNvPr>
          <p:cNvSpPr>
            <a:spLocks noGrp="1"/>
          </p:cNvSpPr>
          <p:nvPr>
            <p:ph type="sldNum" sz="quarter" idx="12"/>
          </p:nvPr>
        </p:nvSpPr>
        <p:spPr/>
        <p:txBody>
          <a:bodyPr/>
          <a:lstStyle/>
          <a:p>
            <a:fld id="{349D2D49-02CB-D048-BE30-ACB42EFF04F0}" type="slidenum">
              <a:rPr lang="en-US" smtClean="0"/>
              <a:t>‹#›</a:t>
            </a:fld>
            <a:endParaRPr lang="en-US"/>
          </a:p>
        </p:txBody>
      </p:sp>
    </p:spTree>
    <p:extLst>
      <p:ext uri="{BB962C8B-B14F-4D97-AF65-F5344CB8AC3E}">
        <p14:creationId xmlns:p14="http://schemas.microsoft.com/office/powerpoint/2010/main" val="7268124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678E36-892C-EF45-AF7D-1D61626FBF7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724CB2B-12A6-BC45-965C-9A99F8CB297C}"/>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CDBE10-00E1-4F45-9C92-7EA55FF7EE08}"/>
              </a:ext>
            </a:extLst>
          </p:cNvPr>
          <p:cNvSpPr>
            <a:spLocks noGrp="1"/>
          </p:cNvSpPr>
          <p:nvPr>
            <p:ph type="dt" sz="half" idx="10"/>
          </p:nvPr>
        </p:nvSpPr>
        <p:spPr/>
        <p:txBody>
          <a:bodyPr/>
          <a:lstStyle/>
          <a:p>
            <a:fld id="{B547A0CB-6707-F448-AC12-E69D65832441}" type="datetimeFigureOut">
              <a:rPr lang="en-US" smtClean="0"/>
              <a:t>9/19/22</a:t>
            </a:fld>
            <a:endParaRPr lang="en-US"/>
          </a:p>
        </p:txBody>
      </p:sp>
      <p:sp>
        <p:nvSpPr>
          <p:cNvPr id="5" name="Footer Placeholder 4">
            <a:extLst>
              <a:ext uri="{FF2B5EF4-FFF2-40B4-BE49-F238E27FC236}">
                <a16:creationId xmlns:a16="http://schemas.microsoft.com/office/drawing/2014/main" id="{D2D0DFE8-A5D1-3747-9403-4DFAF23F933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8DBAB40-6C51-2948-850C-43E6FEF05215}"/>
              </a:ext>
            </a:extLst>
          </p:cNvPr>
          <p:cNvSpPr>
            <a:spLocks noGrp="1"/>
          </p:cNvSpPr>
          <p:nvPr>
            <p:ph type="sldNum" sz="quarter" idx="12"/>
          </p:nvPr>
        </p:nvSpPr>
        <p:spPr/>
        <p:txBody>
          <a:bodyPr/>
          <a:lstStyle/>
          <a:p>
            <a:fld id="{349D2D49-02CB-D048-BE30-ACB42EFF04F0}" type="slidenum">
              <a:rPr lang="en-US" smtClean="0"/>
              <a:t>‹#›</a:t>
            </a:fld>
            <a:endParaRPr lang="en-US"/>
          </a:p>
        </p:txBody>
      </p:sp>
    </p:spTree>
    <p:extLst>
      <p:ext uri="{BB962C8B-B14F-4D97-AF65-F5344CB8AC3E}">
        <p14:creationId xmlns:p14="http://schemas.microsoft.com/office/powerpoint/2010/main" val="33277454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5C57E67-C635-0749-8FE4-5340176E33A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857282B-A6AF-2D4A-A7BA-C41F1B7F11F4}"/>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B156BC2-C57E-D84D-BC8E-C24FF147F1B0}"/>
              </a:ext>
            </a:extLst>
          </p:cNvPr>
          <p:cNvSpPr>
            <a:spLocks noGrp="1"/>
          </p:cNvSpPr>
          <p:nvPr>
            <p:ph type="dt" sz="half" idx="10"/>
          </p:nvPr>
        </p:nvSpPr>
        <p:spPr/>
        <p:txBody>
          <a:bodyPr/>
          <a:lstStyle/>
          <a:p>
            <a:fld id="{B547A0CB-6707-F448-AC12-E69D65832441}" type="datetimeFigureOut">
              <a:rPr lang="en-US" smtClean="0"/>
              <a:t>9/19/22</a:t>
            </a:fld>
            <a:endParaRPr lang="en-US"/>
          </a:p>
        </p:txBody>
      </p:sp>
      <p:sp>
        <p:nvSpPr>
          <p:cNvPr id="5" name="Footer Placeholder 4">
            <a:extLst>
              <a:ext uri="{FF2B5EF4-FFF2-40B4-BE49-F238E27FC236}">
                <a16:creationId xmlns:a16="http://schemas.microsoft.com/office/drawing/2014/main" id="{3A913758-D16A-E64B-BA4F-99E2E4DB43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011BED-48C9-8444-BC80-7485DA756046}"/>
              </a:ext>
            </a:extLst>
          </p:cNvPr>
          <p:cNvSpPr>
            <a:spLocks noGrp="1"/>
          </p:cNvSpPr>
          <p:nvPr>
            <p:ph type="sldNum" sz="quarter" idx="12"/>
          </p:nvPr>
        </p:nvSpPr>
        <p:spPr/>
        <p:txBody>
          <a:bodyPr/>
          <a:lstStyle/>
          <a:p>
            <a:fld id="{349D2D49-02CB-D048-BE30-ACB42EFF04F0}" type="slidenum">
              <a:rPr lang="en-US" smtClean="0"/>
              <a:t>‹#›</a:t>
            </a:fld>
            <a:endParaRPr lang="en-US"/>
          </a:p>
        </p:txBody>
      </p:sp>
    </p:spTree>
    <p:extLst>
      <p:ext uri="{BB962C8B-B14F-4D97-AF65-F5344CB8AC3E}">
        <p14:creationId xmlns:p14="http://schemas.microsoft.com/office/powerpoint/2010/main" val="41628880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84E38F9-AF6C-4941-9980-A5BFFCFC0FDD}" type="datetimeFigureOut">
              <a:rPr lang="en-US" smtClean="0"/>
              <a:t>9/19/22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876B6B4-6C0C-C944-A532-B1A0D5C67BAB}" type="slidenum">
              <a:rPr lang="en-US" smtClean="0"/>
              <a:t>‹#›</a:t>
            </a:fld>
            <a:endParaRPr lang="en-US"/>
          </a:p>
        </p:txBody>
      </p:sp>
    </p:spTree>
    <p:extLst>
      <p:ext uri="{BB962C8B-B14F-4D97-AF65-F5344CB8AC3E}">
        <p14:creationId xmlns:p14="http://schemas.microsoft.com/office/powerpoint/2010/main" val="14733485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84E38F9-AF6C-4941-9980-A5BFFCFC0FDD}" type="datetimeFigureOut">
              <a:rPr lang="en-US" smtClean="0"/>
              <a:t>9/19/22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876B6B4-6C0C-C944-A532-B1A0D5C67BAB}" type="slidenum">
              <a:rPr lang="en-US" smtClean="0"/>
              <a:t>‹#›</a:t>
            </a:fld>
            <a:endParaRPr lang="en-US"/>
          </a:p>
        </p:txBody>
      </p:sp>
    </p:spTree>
    <p:extLst>
      <p:ext uri="{BB962C8B-B14F-4D97-AF65-F5344CB8AC3E}">
        <p14:creationId xmlns:p14="http://schemas.microsoft.com/office/powerpoint/2010/main" val="20826803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84E38F9-AF6C-4941-9980-A5BFFCFC0FDD}" type="datetimeFigureOut">
              <a:rPr lang="en-US" smtClean="0"/>
              <a:t>9/19/22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876B6B4-6C0C-C944-A532-B1A0D5C67BAB}" type="slidenum">
              <a:rPr lang="en-US" smtClean="0"/>
              <a:t>‹#›</a:t>
            </a:fld>
            <a:endParaRPr lang="en-US"/>
          </a:p>
        </p:txBody>
      </p:sp>
    </p:spTree>
    <p:extLst>
      <p:ext uri="{BB962C8B-B14F-4D97-AF65-F5344CB8AC3E}">
        <p14:creationId xmlns:p14="http://schemas.microsoft.com/office/powerpoint/2010/main" val="17728648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84E38F9-AF6C-4941-9980-A5BFFCFC0FDD}" type="datetimeFigureOut">
              <a:rPr lang="en-US" smtClean="0"/>
              <a:t>9/19/22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876B6B4-6C0C-C944-A532-B1A0D5C67BAB}" type="slidenum">
              <a:rPr lang="en-US" smtClean="0"/>
              <a:t>‹#›</a:t>
            </a:fld>
            <a:endParaRPr lang="en-US"/>
          </a:p>
        </p:txBody>
      </p:sp>
    </p:spTree>
    <p:extLst>
      <p:ext uri="{BB962C8B-B14F-4D97-AF65-F5344CB8AC3E}">
        <p14:creationId xmlns:p14="http://schemas.microsoft.com/office/powerpoint/2010/main" val="2043351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84E38F9-AF6C-4941-9980-A5BFFCFC0FDD}" type="datetimeFigureOut">
              <a:rPr lang="en-US" smtClean="0"/>
              <a:t>9/19/22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876B6B4-6C0C-C944-A532-B1A0D5C67BAB}" type="slidenum">
              <a:rPr lang="en-US" smtClean="0"/>
              <a:t>‹#›</a:t>
            </a:fld>
            <a:endParaRPr lang="en-US"/>
          </a:p>
        </p:txBody>
      </p:sp>
    </p:spTree>
    <p:extLst>
      <p:ext uri="{BB962C8B-B14F-4D97-AF65-F5344CB8AC3E}">
        <p14:creationId xmlns:p14="http://schemas.microsoft.com/office/powerpoint/2010/main" val="4352371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84E38F9-AF6C-4941-9980-A5BFFCFC0FDD}" type="datetimeFigureOut">
              <a:rPr lang="en-US" smtClean="0"/>
              <a:t>9/19/22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876B6B4-6C0C-C944-A532-B1A0D5C67BAB}" type="slidenum">
              <a:rPr lang="en-US" smtClean="0"/>
              <a:t>‹#›</a:t>
            </a:fld>
            <a:endParaRPr lang="en-US"/>
          </a:p>
        </p:txBody>
      </p:sp>
    </p:spTree>
    <p:extLst>
      <p:ext uri="{BB962C8B-B14F-4D97-AF65-F5344CB8AC3E}">
        <p14:creationId xmlns:p14="http://schemas.microsoft.com/office/powerpoint/2010/main" val="7022851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84E38F9-AF6C-4941-9980-A5BFFCFC0FDD}" type="datetimeFigureOut">
              <a:rPr lang="en-US" smtClean="0"/>
              <a:t>9/19/22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876B6B4-6C0C-C944-A532-B1A0D5C67BAB}" type="slidenum">
              <a:rPr lang="en-US" smtClean="0"/>
              <a:t>‹#›</a:t>
            </a:fld>
            <a:endParaRPr lang="en-US"/>
          </a:p>
        </p:txBody>
      </p:sp>
    </p:spTree>
    <p:extLst>
      <p:ext uri="{BB962C8B-B14F-4D97-AF65-F5344CB8AC3E}">
        <p14:creationId xmlns:p14="http://schemas.microsoft.com/office/powerpoint/2010/main" val="7356190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4.xml"/><Relationship Id="rId7" Type="http://schemas.openxmlformats.org/officeDocument/2006/relationships/image" Target="../media/image1.jpg"/><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theme" Target="../theme/theme2.xml"/><Relationship Id="rId5" Type="http://schemas.openxmlformats.org/officeDocument/2006/relationships/slideLayout" Target="../slideLayouts/slideLayout16.xml"/><Relationship Id="rId4" Type="http://schemas.openxmlformats.org/officeDocument/2006/relationships/slideLayout" Target="../slideLayouts/slideLayout1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4.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theme" Target="../theme/theme3.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84E38F9-AF6C-4941-9980-A5BFFCFC0FDD}" type="datetimeFigureOut">
              <a:rPr lang="en-US" smtClean="0"/>
              <a:t>9/19/22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876B6B4-6C0C-C944-A532-B1A0D5C67BAB}" type="slidenum">
              <a:rPr lang="en-US" smtClean="0"/>
              <a:t>‹#›</a:t>
            </a:fld>
            <a:endParaRPr lang="en-US"/>
          </a:p>
        </p:txBody>
      </p:sp>
    </p:spTree>
    <p:extLst>
      <p:ext uri="{BB962C8B-B14F-4D97-AF65-F5344CB8AC3E}">
        <p14:creationId xmlns:p14="http://schemas.microsoft.com/office/powerpoint/2010/main" val="142907060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0"/>
            <a:ext cx="12192000" cy="6858000"/>
          </a:xfrm>
          <a:prstGeom prst="rect">
            <a:avLst/>
          </a:prstGeom>
          <a:blipFill>
            <a:blip r:embed="rId7" cstate="print"/>
            <a:stretch>
              <a:fillRect/>
            </a:stretch>
          </a:blipFill>
        </p:spPr>
        <p:txBody>
          <a:bodyPr wrap="square" lIns="0" tIns="0" rIns="0" bIns="0" rtlCol="0"/>
          <a:lstStyle/>
          <a:p>
            <a:endParaRPr sz="1266"/>
          </a:p>
        </p:txBody>
      </p:sp>
      <p:sp>
        <p:nvSpPr>
          <p:cNvPr id="2" name="Holder 2"/>
          <p:cNvSpPr>
            <a:spLocks noGrp="1"/>
          </p:cNvSpPr>
          <p:nvPr>
            <p:ph type="title"/>
          </p:nvPr>
        </p:nvSpPr>
        <p:spPr>
          <a:xfrm>
            <a:off x="2835348" y="598289"/>
            <a:ext cx="6521303" cy="1107996"/>
          </a:xfrm>
          <a:prstGeom prst="rect">
            <a:avLst/>
          </a:prstGeom>
        </p:spPr>
        <p:txBody>
          <a:bodyPr wrap="square" lIns="0" tIns="0" rIns="0" bIns="0">
            <a:spAutoFit/>
          </a:bodyPr>
          <a:lstStyle>
            <a:lvl1pPr>
              <a:defRPr sz="7200" b="0" i="0">
                <a:solidFill>
                  <a:schemeClr val="bg1"/>
                </a:solidFill>
                <a:latin typeface="Arial"/>
                <a:cs typeface="Arial"/>
              </a:defRPr>
            </a:lvl1pPr>
          </a:lstStyle>
          <a:p>
            <a:endParaRPr/>
          </a:p>
        </p:txBody>
      </p:sp>
      <p:sp>
        <p:nvSpPr>
          <p:cNvPr id="3" name="Holder 3"/>
          <p:cNvSpPr>
            <a:spLocks noGrp="1"/>
          </p:cNvSpPr>
          <p:nvPr>
            <p:ph type="body" idx="1"/>
          </p:nvPr>
        </p:nvSpPr>
        <p:spPr>
          <a:xfrm>
            <a:off x="1435298" y="2393156"/>
            <a:ext cx="9321403" cy="646331"/>
          </a:xfrm>
          <a:prstGeom prst="rect">
            <a:avLst/>
          </a:prstGeom>
        </p:spPr>
        <p:txBody>
          <a:bodyPr wrap="square" lIns="0" tIns="0" rIns="0" bIns="0">
            <a:spAutoFit/>
          </a:bodyPr>
          <a:lstStyle>
            <a:lvl1pPr>
              <a:defRPr sz="4200" b="0" i="0">
                <a:solidFill>
                  <a:schemeClr val="bg1"/>
                </a:solidFill>
                <a:latin typeface="Arial"/>
                <a:cs typeface="Arial"/>
              </a:defRPr>
            </a:lvl1pPr>
          </a:lstStyle>
          <a:p>
            <a:endParaRPr/>
          </a:p>
        </p:txBody>
      </p:sp>
      <p:sp>
        <p:nvSpPr>
          <p:cNvPr id="4" name="Holder 4"/>
          <p:cNvSpPr>
            <a:spLocks noGrp="1"/>
          </p:cNvSpPr>
          <p:nvPr>
            <p:ph type="ftr" sz="quarter" idx="5"/>
          </p:nvPr>
        </p:nvSpPr>
        <p:spPr>
          <a:xfrm>
            <a:off x="4145280" y="6377940"/>
            <a:ext cx="3901440" cy="276999"/>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276999"/>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9/19/22</a:t>
            </a:fld>
            <a:endParaRPr lang="en-US"/>
          </a:p>
        </p:txBody>
      </p:sp>
      <p:sp>
        <p:nvSpPr>
          <p:cNvPr id="6" name="Holder 6"/>
          <p:cNvSpPr>
            <a:spLocks noGrp="1"/>
          </p:cNvSpPr>
          <p:nvPr>
            <p:ph type="sldNum" sz="quarter" idx="7"/>
          </p:nvPr>
        </p:nvSpPr>
        <p:spPr>
          <a:xfrm>
            <a:off x="8778240" y="6377940"/>
            <a:ext cx="2804160" cy="276999"/>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78201997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321457">
        <a:defRPr>
          <a:latin typeface="+mn-lt"/>
          <a:ea typeface="+mn-ea"/>
          <a:cs typeface="+mn-cs"/>
        </a:defRPr>
      </a:lvl2pPr>
      <a:lvl3pPr marL="642915">
        <a:defRPr>
          <a:latin typeface="+mn-lt"/>
          <a:ea typeface="+mn-ea"/>
          <a:cs typeface="+mn-cs"/>
        </a:defRPr>
      </a:lvl3pPr>
      <a:lvl4pPr marL="964372">
        <a:defRPr>
          <a:latin typeface="+mn-lt"/>
          <a:ea typeface="+mn-ea"/>
          <a:cs typeface="+mn-cs"/>
        </a:defRPr>
      </a:lvl4pPr>
      <a:lvl5pPr marL="1285829">
        <a:defRPr>
          <a:latin typeface="+mn-lt"/>
          <a:ea typeface="+mn-ea"/>
          <a:cs typeface="+mn-cs"/>
        </a:defRPr>
      </a:lvl5pPr>
      <a:lvl6pPr marL="1607287">
        <a:defRPr>
          <a:latin typeface="+mn-lt"/>
          <a:ea typeface="+mn-ea"/>
          <a:cs typeface="+mn-cs"/>
        </a:defRPr>
      </a:lvl6pPr>
      <a:lvl7pPr marL="1928744">
        <a:defRPr>
          <a:latin typeface="+mn-lt"/>
          <a:ea typeface="+mn-ea"/>
          <a:cs typeface="+mn-cs"/>
        </a:defRPr>
      </a:lvl7pPr>
      <a:lvl8pPr marL="2250201">
        <a:defRPr>
          <a:latin typeface="+mn-lt"/>
          <a:ea typeface="+mn-ea"/>
          <a:cs typeface="+mn-cs"/>
        </a:defRPr>
      </a:lvl8pPr>
      <a:lvl9pPr marL="2571659">
        <a:defRPr>
          <a:latin typeface="+mn-lt"/>
          <a:ea typeface="+mn-ea"/>
          <a:cs typeface="+mn-cs"/>
        </a:defRPr>
      </a:lvl9pPr>
    </p:bodyStyle>
    <p:otherStyle>
      <a:lvl1pPr marL="0">
        <a:defRPr>
          <a:latin typeface="+mn-lt"/>
          <a:ea typeface="+mn-ea"/>
          <a:cs typeface="+mn-cs"/>
        </a:defRPr>
      </a:lvl1pPr>
      <a:lvl2pPr marL="321457">
        <a:defRPr>
          <a:latin typeface="+mn-lt"/>
          <a:ea typeface="+mn-ea"/>
          <a:cs typeface="+mn-cs"/>
        </a:defRPr>
      </a:lvl2pPr>
      <a:lvl3pPr marL="642915">
        <a:defRPr>
          <a:latin typeface="+mn-lt"/>
          <a:ea typeface="+mn-ea"/>
          <a:cs typeface="+mn-cs"/>
        </a:defRPr>
      </a:lvl3pPr>
      <a:lvl4pPr marL="964372">
        <a:defRPr>
          <a:latin typeface="+mn-lt"/>
          <a:ea typeface="+mn-ea"/>
          <a:cs typeface="+mn-cs"/>
        </a:defRPr>
      </a:lvl4pPr>
      <a:lvl5pPr marL="1285829">
        <a:defRPr>
          <a:latin typeface="+mn-lt"/>
          <a:ea typeface="+mn-ea"/>
          <a:cs typeface="+mn-cs"/>
        </a:defRPr>
      </a:lvl5pPr>
      <a:lvl6pPr marL="1607287">
        <a:defRPr>
          <a:latin typeface="+mn-lt"/>
          <a:ea typeface="+mn-ea"/>
          <a:cs typeface="+mn-cs"/>
        </a:defRPr>
      </a:lvl6pPr>
      <a:lvl7pPr marL="1928744">
        <a:defRPr>
          <a:latin typeface="+mn-lt"/>
          <a:ea typeface="+mn-ea"/>
          <a:cs typeface="+mn-cs"/>
        </a:defRPr>
      </a:lvl7pPr>
      <a:lvl8pPr marL="2250201">
        <a:defRPr>
          <a:latin typeface="+mn-lt"/>
          <a:ea typeface="+mn-ea"/>
          <a:cs typeface="+mn-cs"/>
        </a:defRPr>
      </a:lvl8pPr>
      <a:lvl9pPr marL="2571659">
        <a:defRPr>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1F1EC47-D99F-0047-967F-C5943E4D4B6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FD75158-7F36-2743-A7AA-4471684865C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378E0F3-9D94-034E-8E49-DF9FFF2C87A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547A0CB-6707-F448-AC12-E69D65832441}" type="datetimeFigureOut">
              <a:rPr lang="en-US" smtClean="0"/>
              <a:t>9/19/22</a:t>
            </a:fld>
            <a:endParaRPr lang="en-US"/>
          </a:p>
        </p:txBody>
      </p:sp>
      <p:sp>
        <p:nvSpPr>
          <p:cNvPr id="5" name="Footer Placeholder 4">
            <a:extLst>
              <a:ext uri="{FF2B5EF4-FFF2-40B4-BE49-F238E27FC236}">
                <a16:creationId xmlns:a16="http://schemas.microsoft.com/office/drawing/2014/main" id="{F2063CB5-1D63-1C43-8E1D-39AD17DD618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C212A63-9E81-654F-BB67-8639667458A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49D2D49-02CB-D048-BE30-ACB42EFF04F0}" type="slidenum">
              <a:rPr lang="en-US" smtClean="0"/>
              <a:t>‹#›</a:t>
            </a:fld>
            <a:endParaRPr lang="en-US"/>
          </a:p>
        </p:txBody>
      </p:sp>
    </p:spTree>
    <p:extLst>
      <p:ext uri="{BB962C8B-B14F-4D97-AF65-F5344CB8AC3E}">
        <p14:creationId xmlns:p14="http://schemas.microsoft.com/office/powerpoint/2010/main" val="1579163574"/>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www.behind-the-enemy-lines.com/"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www.behind-the-enemy-lines.com/2008/03/mechanical-turk-demographics.html" TargetMode="External"/><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Layout" Target="../slideLayouts/slideLayout2.xml"/><Relationship Id="rId5" Type="http://schemas.openxmlformats.org/officeDocument/2006/relationships/image" Target="../media/image9.tiff"/><Relationship Id="rId4" Type="http://schemas.openxmlformats.org/officeDocument/2006/relationships/image" Target="../media/image8.jpg"/></Relationships>
</file>

<file path=ppt/slides/_rels/slide17.xml.rels><?xml version="1.0" encoding="UTF-8" standalone="yes"?>
<Relationships xmlns="http://schemas.openxmlformats.org/package/2006/relationships"><Relationship Id="rId3" Type="http://schemas.openxmlformats.org/officeDocument/2006/relationships/hyperlink" Target="http://www.behind-the-enemy-lines.com/2009/03/turker-demographics-vs-internet.html" TargetMode="External"/><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1.jpg"/></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www.behind-the-enemy-lines.com/2008/09/how-much-turking-pays.html"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waxy.org/2008/11/the_faces_of_mechanical_turk/"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demographics.mturk-tracker.com/"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5.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hyperlink" Target="http://demographics.mturk-tracker.com/" TargetMode="External"/><Relationship Id="rId1" Type="http://schemas.openxmlformats.org/officeDocument/2006/relationships/slideLayout" Target="../slideLayouts/slideLayout2.xml"/><Relationship Id="rId5" Type="http://schemas.openxmlformats.org/officeDocument/2006/relationships/image" Target="../media/image22.tiff"/><Relationship Id="rId4" Type="http://schemas.openxmlformats.org/officeDocument/2006/relationships/image" Target="../media/image21.tif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3.tif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hyperlink" Target="https://points.datasociety.net/uncertainty-edd5caf8981b"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hyperlink" Target="https://arxiv.org/abs/1203.0353"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0.png"/><Relationship Id="rId12" Type="http://schemas.openxmlformats.org/officeDocument/2006/relationships/image" Target="../media/image32.png"/><Relationship Id="rId2" Type="http://schemas.openxmlformats.org/officeDocument/2006/relationships/image" Target="../media/image27.gif"/><Relationship Id="rId1" Type="http://schemas.openxmlformats.org/officeDocument/2006/relationships/slideLayout" Target="../slideLayouts/slideLayout2.xml"/><Relationship Id="rId6" Type="http://schemas.microsoft.com/office/2007/relationships/hdphoto" Target="../media/hdphoto2.wdp"/><Relationship Id="rId11" Type="http://schemas.microsoft.com/office/2007/relationships/hdphoto" Target="../media/hdphoto5.wdp"/><Relationship Id="rId5" Type="http://schemas.openxmlformats.org/officeDocument/2006/relationships/image" Target="../media/image29.png"/><Relationship Id="rId10" Type="http://schemas.microsoft.com/office/2007/relationships/hdphoto" Target="../media/hdphoto4.wdp"/><Relationship Id="rId4" Type="http://schemas.microsoft.com/office/2007/relationships/hdphoto" Target="../media/hdphoto1.wdp"/><Relationship Id="rId9" Type="http://schemas.microsoft.com/office/2007/relationships/hdphoto" Target="../media/hdphoto3.wdp"/><Relationship Id="rId14" Type="http://schemas.microsoft.com/office/2007/relationships/hdphoto" Target="../media/hdphoto6.wdp"/></Relationships>
</file>

<file path=ppt/slides/_rels/slide39.xml.rels><?xml version="1.0" encoding="UTF-8" standalone="yes"?>
<Relationships xmlns="http://schemas.openxmlformats.org/package/2006/relationships"><Relationship Id="rId8" Type="http://schemas.microsoft.com/office/2007/relationships/hdphoto" Target="../media/hdphoto8.wdp"/><Relationship Id="rId13" Type="http://schemas.openxmlformats.org/officeDocument/2006/relationships/image" Target="../media/image38.jpeg"/><Relationship Id="rId3" Type="http://schemas.openxmlformats.org/officeDocument/2006/relationships/image" Target="../media/image34.jpg"/><Relationship Id="rId7" Type="http://schemas.openxmlformats.org/officeDocument/2006/relationships/image" Target="../media/image28.png"/><Relationship Id="rId12" Type="http://schemas.microsoft.com/office/2007/relationships/hdphoto" Target="../media/hdphoto10.wdp"/><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microsoft.com/office/2007/relationships/hdphoto" Target="../media/hdphoto7.wdp"/><Relationship Id="rId11" Type="http://schemas.openxmlformats.org/officeDocument/2006/relationships/image" Target="../media/image37.jpeg"/><Relationship Id="rId5" Type="http://schemas.openxmlformats.org/officeDocument/2006/relationships/image" Target="../media/image35.png"/><Relationship Id="rId10" Type="http://schemas.microsoft.com/office/2007/relationships/hdphoto" Target="../media/hdphoto9.wdp"/><Relationship Id="rId4" Type="http://schemas.openxmlformats.org/officeDocument/2006/relationships/image" Target="../media/image32.png"/><Relationship Id="rId9" Type="http://schemas.openxmlformats.org/officeDocument/2006/relationships/image" Target="../media/image36.jpeg"/><Relationship Id="rId14" Type="http://schemas.microsoft.com/office/2007/relationships/hdphoto" Target="../media/hdphoto11.wdp"/></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2.png"/><Relationship Id="rId3" Type="http://schemas.openxmlformats.org/officeDocument/2006/relationships/image" Target="../media/image27.gif"/><Relationship Id="rId7" Type="http://schemas.microsoft.com/office/2007/relationships/hdphoto" Target="../media/hdphoto2.wdp"/><Relationship Id="rId12" Type="http://schemas.microsoft.com/office/2007/relationships/hdphoto" Target="../media/hdphoto5.wdp"/><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9.png"/><Relationship Id="rId11" Type="http://schemas.microsoft.com/office/2007/relationships/hdphoto" Target="../media/hdphoto4.wdp"/><Relationship Id="rId5" Type="http://schemas.microsoft.com/office/2007/relationships/hdphoto" Target="../media/hdphoto1.wdp"/><Relationship Id="rId15" Type="http://schemas.microsoft.com/office/2007/relationships/hdphoto" Target="../media/hdphoto6.wdp"/><Relationship Id="rId10" Type="http://schemas.microsoft.com/office/2007/relationships/hdphoto" Target="../media/hdphoto3.wdp"/><Relationship Id="rId4" Type="http://schemas.openxmlformats.org/officeDocument/2006/relationships/image" Target="../media/image28.png"/><Relationship Id="rId9" Type="http://schemas.openxmlformats.org/officeDocument/2006/relationships/image" Target="../media/image31.png"/><Relationship Id="rId14" Type="http://schemas.openxmlformats.org/officeDocument/2006/relationships/image" Target="../media/image33.png"/></Relationships>
</file>

<file path=ppt/slides/_rels/slide4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44.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 Id="rId9" Type="http://schemas.openxmlformats.org/officeDocument/2006/relationships/image" Target="../media/image49.jpg"/></Relationships>
</file>

<file path=ppt/slides/_rels/slide45.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46.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47.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4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microsoft.com/office/2007/relationships/hdphoto" Target="../media/hdphoto12.wdp"/><Relationship Id="rId2" Type="http://schemas.openxmlformats.org/officeDocument/2006/relationships/image" Target="../media/image60.png"/><Relationship Id="rId1" Type="http://schemas.openxmlformats.org/officeDocument/2006/relationships/slideLayout" Target="../slideLayouts/slideLayout2.xml"/><Relationship Id="rId5" Type="http://schemas.microsoft.com/office/2007/relationships/hdphoto" Target="../media/hdphoto14.wdp"/><Relationship Id="rId4" Type="http://schemas.microsoft.com/office/2007/relationships/hdphoto" Target="../media/hdphoto13.wdp"/></Relationships>
</file>

<file path=ppt/slides/_rels/slide6.xml.rels><?xml version="1.0" encoding="UTF-8" standalone="yes"?>
<Relationships xmlns="http://schemas.openxmlformats.org/package/2006/relationships"><Relationship Id="rId2" Type="http://schemas.openxmlformats.org/officeDocument/2006/relationships/hyperlink" Target="http://www.cs.cmu.edu/~jbigham/posts/2014/half-workday-as-turker.html" TargetMode="Externa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8" Type="http://schemas.openxmlformats.org/officeDocument/2006/relationships/image" Target="../media/image600.png"/><Relationship Id="rId3" Type="http://schemas.openxmlformats.org/officeDocument/2006/relationships/image" Target="../media/image60.png"/><Relationship Id="rId7" Type="http://schemas.microsoft.com/office/2007/relationships/hdphoto" Target="../media/hdphoto15.wdp"/><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microsoft.com/office/2007/relationships/hdphoto" Target="../media/hdphoto14.wdp"/><Relationship Id="rId5" Type="http://schemas.microsoft.com/office/2007/relationships/hdphoto" Target="../media/hdphoto13.wdp"/><Relationship Id="rId4" Type="http://schemas.microsoft.com/office/2007/relationships/hdphoto" Target="../media/hdphoto12.wdp"/></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63.tiff"/><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5.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24956" y="2318686"/>
            <a:ext cx="11409680" cy="2387600"/>
          </a:xfrm>
        </p:spPr>
        <p:txBody>
          <a:bodyPr>
            <a:normAutofit fontScale="90000"/>
          </a:bodyPr>
          <a:lstStyle/>
          <a:p>
            <a:pPr algn="l"/>
            <a:r>
              <a:rPr lang="en-US" dirty="0"/>
              <a:t>Lecture 7: </a:t>
            </a:r>
            <a:br>
              <a:rPr lang="en-US" dirty="0"/>
            </a:br>
            <a:r>
              <a:rPr lang="en-US" dirty="0"/>
              <a:t>Humans are “Humans”:</a:t>
            </a:r>
            <a:br>
              <a:rPr lang="en-US" dirty="0"/>
            </a:br>
            <a:r>
              <a:rPr lang="en-US" dirty="0"/>
              <a:t>Understanding and Modeling Humans</a:t>
            </a:r>
            <a:br>
              <a:rPr lang="en-US" dirty="0"/>
            </a:br>
            <a:endParaRPr lang="en-US" sz="4000" dirty="0"/>
          </a:p>
        </p:txBody>
      </p:sp>
      <p:sp>
        <p:nvSpPr>
          <p:cNvPr id="4" name="Subtitle 3"/>
          <p:cNvSpPr>
            <a:spLocks noGrp="1"/>
          </p:cNvSpPr>
          <p:nvPr>
            <p:ph type="subTitle" idx="1"/>
          </p:nvPr>
        </p:nvSpPr>
        <p:spPr>
          <a:xfrm>
            <a:off x="524956" y="5380384"/>
            <a:ext cx="11528236" cy="1149259"/>
          </a:xfrm>
        </p:spPr>
        <p:txBody>
          <a:bodyPr>
            <a:normAutofit/>
          </a:bodyPr>
          <a:lstStyle/>
          <a:p>
            <a:endParaRPr lang="en-US" dirty="0"/>
          </a:p>
          <a:p>
            <a:pPr algn="l"/>
            <a:r>
              <a:rPr lang="en-US" sz="3600" dirty="0" err="1">
                <a:latin typeface="+mj-lt"/>
              </a:rPr>
              <a:t>Chien</a:t>
            </a:r>
            <a:r>
              <a:rPr lang="en-US" sz="3600" dirty="0">
                <a:latin typeface="+mj-lt"/>
              </a:rPr>
              <a:t>-Ju (CJ) Ho</a:t>
            </a:r>
          </a:p>
        </p:txBody>
      </p:sp>
      <p:sp>
        <p:nvSpPr>
          <p:cNvPr id="5" name="Title 1">
            <a:extLst>
              <a:ext uri="{FF2B5EF4-FFF2-40B4-BE49-F238E27FC236}">
                <a16:creationId xmlns:a16="http://schemas.microsoft.com/office/drawing/2014/main" id="{518B52DD-2AB9-BE47-A540-2FA3D96B8B04}"/>
              </a:ext>
            </a:extLst>
          </p:cNvPr>
          <p:cNvSpPr txBox="1">
            <a:spLocks/>
          </p:cNvSpPr>
          <p:nvPr/>
        </p:nvSpPr>
        <p:spPr>
          <a:xfrm>
            <a:off x="524956" y="4706286"/>
            <a:ext cx="11409680" cy="674098"/>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en-US" sz="2400" dirty="0"/>
          </a:p>
        </p:txBody>
      </p:sp>
    </p:spTree>
    <p:extLst>
      <p:ext uri="{BB962C8B-B14F-4D97-AF65-F5344CB8AC3E}">
        <p14:creationId xmlns:p14="http://schemas.microsoft.com/office/powerpoint/2010/main" val="22698403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1524000" y="1995200"/>
            <a:ext cx="9144000" cy="2387600"/>
          </a:xfrm>
        </p:spPr>
        <p:txBody>
          <a:bodyPr/>
          <a:lstStyle/>
          <a:p>
            <a:r>
              <a:rPr lang="en-US" dirty="0"/>
              <a:t>Who are these people?</a:t>
            </a:r>
          </a:p>
        </p:txBody>
      </p:sp>
    </p:spTree>
    <p:extLst>
      <p:ext uri="{BB962C8B-B14F-4D97-AF65-F5344CB8AC3E}">
        <p14:creationId xmlns:p14="http://schemas.microsoft.com/office/powerpoint/2010/main" val="14413824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0B7ECF-07D4-6B42-9FD9-482B7DAAC64A}"/>
              </a:ext>
            </a:extLst>
          </p:cNvPr>
          <p:cNvSpPr>
            <a:spLocks noGrp="1"/>
          </p:cNvSpPr>
          <p:nvPr>
            <p:ph type="title"/>
          </p:nvPr>
        </p:nvSpPr>
        <p:spPr/>
        <p:txBody>
          <a:bodyPr/>
          <a:lstStyle/>
          <a:p>
            <a:r>
              <a:rPr lang="en-US" dirty="0"/>
              <a:t>Why Should We Care?</a:t>
            </a:r>
          </a:p>
        </p:txBody>
      </p:sp>
      <p:sp>
        <p:nvSpPr>
          <p:cNvPr id="3" name="Content Placeholder 2">
            <a:extLst>
              <a:ext uri="{FF2B5EF4-FFF2-40B4-BE49-F238E27FC236}">
                <a16:creationId xmlns:a16="http://schemas.microsoft.com/office/drawing/2014/main" id="{0624D23D-AD29-BB49-BB97-EA534C414605}"/>
              </a:ext>
            </a:extLst>
          </p:cNvPr>
          <p:cNvSpPr>
            <a:spLocks noGrp="1"/>
          </p:cNvSpPr>
          <p:nvPr>
            <p:ph idx="1"/>
          </p:nvPr>
        </p:nvSpPr>
        <p:spPr>
          <a:xfrm>
            <a:off x="838200" y="1825624"/>
            <a:ext cx="11353800" cy="5032375"/>
          </a:xfrm>
        </p:spPr>
        <p:txBody>
          <a:bodyPr>
            <a:normAutofit/>
          </a:bodyPr>
          <a:lstStyle/>
          <a:p>
            <a:r>
              <a:rPr lang="en-US" dirty="0"/>
              <a:t>So we know how to better utilize and interact with the crowd</a:t>
            </a:r>
          </a:p>
          <a:p>
            <a:pPr lvl="1"/>
            <a:r>
              <a:rPr lang="en-US" dirty="0"/>
              <a:t>CS tools let us reason about machine programs (runtime, scalability, correctness, ...)</a:t>
            </a:r>
          </a:p>
          <a:p>
            <a:pPr lvl="1"/>
            <a:r>
              <a:rPr lang="en-US" dirty="0"/>
              <a:t>Need to develop </a:t>
            </a:r>
            <a:r>
              <a:rPr lang="en-US" dirty="0">
                <a:solidFill>
                  <a:srgbClr val="FF0000"/>
                </a:solidFill>
              </a:rPr>
              <a:t>models of human behavior </a:t>
            </a:r>
            <a:r>
              <a:rPr lang="en-US" dirty="0"/>
              <a:t>when humans are in the loop</a:t>
            </a:r>
          </a:p>
          <a:p>
            <a:pPr lvl="1"/>
            <a:r>
              <a:rPr lang="en-US" dirty="0"/>
              <a:t>Most studies so far make strong assumptions about human behavior</a:t>
            </a:r>
          </a:p>
          <a:p>
            <a:endParaRPr lang="en-US" dirty="0"/>
          </a:p>
          <a:p>
            <a:r>
              <a:rPr lang="en-US" dirty="0"/>
              <a:t>Remind us crowd workers are humans like us (sounds obvious, but</a:t>
            </a:r>
            <a:r>
              <a:rPr lang="mr-IN" dirty="0"/>
              <a:t>…</a:t>
            </a:r>
            <a:r>
              <a:rPr lang="en-US" dirty="0"/>
              <a:t>)</a:t>
            </a:r>
          </a:p>
          <a:p>
            <a:pPr lvl="1"/>
            <a:r>
              <a:rPr lang="en-US" dirty="0"/>
              <a:t>Human-centered research has been receiving great attention</a:t>
            </a:r>
          </a:p>
          <a:p>
            <a:pPr lvl="1"/>
            <a:r>
              <a:rPr lang="en-US" dirty="0"/>
              <a:t>Ethical-related issues (fairness, transparency, and privacy) are important</a:t>
            </a:r>
          </a:p>
          <a:p>
            <a:endParaRPr lang="en-US" dirty="0"/>
          </a:p>
          <a:p>
            <a:r>
              <a:rPr lang="en-US" dirty="0">
                <a:solidFill>
                  <a:srgbClr val="FF0000"/>
                </a:solidFill>
              </a:rPr>
              <a:t>Relatively under-explored</a:t>
            </a:r>
            <a:r>
              <a:rPr lang="en-US" dirty="0"/>
              <a:t>. Potential interesting topics for your projects</a:t>
            </a:r>
            <a:r>
              <a:rPr lang="mr-IN" dirty="0"/>
              <a:t>…</a:t>
            </a:r>
            <a:endParaRPr lang="en-US" dirty="0"/>
          </a:p>
          <a:p>
            <a:pPr lvl="1"/>
            <a:r>
              <a:rPr lang="en-US" dirty="0"/>
              <a:t>They might be quite challenging though</a:t>
            </a:r>
          </a:p>
          <a:p>
            <a:pPr lvl="1"/>
            <a:endParaRPr lang="en-US" dirty="0"/>
          </a:p>
        </p:txBody>
      </p:sp>
    </p:spTree>
    <p:extLst>
      <p:ext uri="{BB962C8B-B14F-4D97-AF65-F5344CB8AC3E}">
        <p14:creationId xmlns:p14="http://schemas.microsoft.com/office/powerpoint/2010/main" val="2343668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0F4AD0-6E1C-3645-9E99-3FC4964D682D}"/>
              </a:ext>
            </a:extLst>
          </p:cNvPr>
          <p:cNvSpPr>
            <a:spLocks noGrp="1"/>
          </p:cNvSpPr>
          <p:nvPr>
            <p:ph type="title"/>
          </p:nvPr>
        </p:nvSpPr>
        <p:spPr/>
        <p:txBody>
          <a:bodyPr/>
          <a:lstStyle/>
          <a:p>
            <a:r>
              <a:rPr lang="en-US" dirty="0"/>
              <a:t>Who are these workers?</a:t>
            </a:r>
          </a:p>
        </p:txBody>
      </p:sp>
      <p:sp>
        <p:nvSpPr>
          <p:cNvPr id="3" name="Content Placeholder 2">
            <a:extLst>
              <a:ext uri="{FF2B5EF4-FFF2-40B4-BE49-F238E27FC236}">
                <a16:creationId xmlns:a16="http://schemas.microsoft.com/office/drawing/2014/main" id="{9F460870-CDED-4A43-8204-C04ACFBE111B}"/>
              </a:ext>
            </a:extLst>
          </p:cNvPr>
          <p:cNvSpPr>
            <a:spLocks noGrp="1"/>
          </p:cNvSpPr>
          <p:nvPr>
            <p:ph idx="1"/>
          </p:nvPr>
        </p:nvSpPr>
        <p:spPr/>
        <p:txBody>
          <a:bodyPr/>
          <a:lstStyle/>
          <a:p>
            <a:r>
              <a:rPr lang="en-US" dirty="0"/>
              <a:t>Demographic information</a:t>
            </a:r>
          </a:p>
          <a:p>
            <a:pPr marL="0" indent="0">
              <a:buNone/>
            </a:pPr>
            <a:endParaRPr lang="en-US" dirty="0"/>
          </a:p>
          <a:p>
            <a:r>
              <a:rPr lang="en-US" dirty="0"/>
              <a:t>Are workers working independently?</a:t>
            </a:r>
          </a:p>
          <a:p>
            <a:endParaRPr lang="en-US" dirty="0"/>
          </a:p>
          <a:p>
            <a:r>
              <a:rPr lang="en-US" dirty="0"/>
              <a:t>How many workers are there?</a:t>
            </a:r>
          </a:p>
          <a:p>
            <a:endParaRPr lang="en-US" dirty="0"/>
          </a:p>
          <a:p>
            <a:r>
              <a:rPr lang="en-US" dirty="0"/>
              <a:t>…?</a:t>
            </a:r>
          </a:p>
          <a:p>
            <a:endParaRPr lang="en-US" dirty="0"/>
          </a:p>
        </p:txBody>
      </p:sp>
    </p:spTree>
    <p:extLst>
      <p:ext uri="{BB962C8B-B14F-4D97-AF65-F5344CB8AC3E}">
        <p14:creationId xmlns:p14="http://schemas.microsoft.com/office/powerpoint/2010/main" val="18703922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F36C0F-AACE-C941-8D37-17C880CC9C9E}"/>
              </a:ext>
            </a:extLst>
          </p:cNvPr>
          <p:cNvSpPr>
            <a:spLocks noGrp="1"/>
          </p:cNvSpPr>
          <p:nvPr>
            <p:ph type="title"/>
          </p:nvPr>
        </p:nvSpPr>
        <p:spPr/>
        <p:txBody>
          <a:bodyPr/>
          <a:lstStyle/>
          <a:p>
            <a:r>
              <a:rPr lang="en-US" dirty="0"/>
              <a:t>The information is not trivial to get</a:t>
            </a:r>
          </a:p>
        </p:txBody>
      </p:sp>
      <p:sp>
        <p:nvSpPr>
          <p:cNvPr id="3" name="Content Placeholder 2">
            <a:extLst>
              <a:ext uri="{FF2B5EF4-FFF2-40B4-BE49-F238E27FC236}">
                <a16:creationId xmlns:a16="http://schemas.microsoft.com/office/drawing/2014/main" id="{F2F2BB2D-27EF-3D42-A3D0-2260AD634234}"/>
              </a:ext>
            </a:extLst>
          </p:cNvPr>
          <p:cNvSpPr>
            <a:spLocks noGrp="1"/>
          </p:cNvSpPr>
          <p:nvPr>
            <p:ph idx="1"/>
          </p:nvPr>
        </p:nvSpPr>
        <p:spPr>
          <a:xfrm>
            <a:off x="838200" y="1825624"/>
            <a:ext cx="10515600" cy="4785037"/>
          </a:xfrm>
        </p:spPr>
        <p:txBody>
          <a:bodyPr>
            <a:normAutofit/>
          </a:bodyPr>
          <a:lstStyle/>
          <a:p>
            <a:r>
              <a:rPr lang="en-US" dirty="0"/>
              <a:t>There is no official census data about crowd workers</a:t>
            </a:r>
          </a:p>
          <a:p>
            <a:endParaRPr lang="en-US" dirty="0"/>
          </a:p>
          <a:p>
            <a:r>
              <a:rPr lang="en-US" dirty="0"/>
              <a:t>Potential solutions:</a:t>
            </a:r>
          </a:p>
          <a:p>
            <a:pPr lvl="1"/>
            <a:r>
              <a:rPr lang="en-US" sz="2800" dirty="0"/>
              <a:t>Conducting surveys</a:t>
            </a:r>
          </a:p>
          <a:p>
            <a:pPr lvl="1"/>
            <a:r>
              <a:rPr lang="en-US" sz="2800" dirty="0"/>
              <a:t>Ethnographic analysis of digital trace</a:t>
            </a:r>
          </a:p>
          <a:p>
            <a:pPr lvl="1"/>
            <a:r>
              <a:rPr lang="en-US" sz="2800" dirty="0"/>
              <a:t>What else?</a:t>
            </a:r>
          </a:p>
          <a:p>
            <a:endParaRPr lang="en-US" dirty="0"/>
          </a:p>
          <a:p>
            <a:endParaRPr lang="en-US" dirty="0"/>
          </a:p>
        </p:txBody>
      </p:sp>
    </p:spTree>
    <p:extLst>
      <p:ext uri="{BB962C8B-B14F-4D97-AF65-F5344CB8AC3E}">
        <p14:creationId xmlns:p14="http://schemas.microsoft.com/office/powerpoint/2010/main" val="2026656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F4385-06FE-6F4E-8621-617CD22667D8}"/>
              </a:ext>
            </a:extLst>
          </p:cNvPr>
          <p:cNvSpPr>
            <a:spLocks noGrp="1"/>
          </p:cNvSpPr>
          <p:nvPr>
            <p:ph type="title"/>
          </p:nvPr>
        </p:nvSpPr>
        <p:spPr/>
        <p:txBody>
          <a:bodyPr/>
          <a:lstStyle/>
          <a:p>
            <a:r>
              <a:rPr lang="en-US" dirty="0"/>
              <a:t>The (Old) Demographic of </a:t>
            </a:r>
            <a:r>
              <a:rPr lang="en-US" dirty="0" err="1"/>
              <a:t>MTurk</a:t>
            </a:r>
            <a:endParaRPr lang="en-US" dirty="0"/>
          </a:p>
        </p:txBody>
      </p:sp>
      <p:sp>
        <p:nvSpPr>
          <p:cNvPr id="3" name="Content Placeholder 2">
            <a:extLst>
              <a:ext uri="{FF2B5EF4-FFF2-40B4-BE49-F238E27FC236}">
                <a16:creationId xmlns:a16="http://schemas.microsoft.com/office/drawing/2014/main" id="{FBDBBB5B-60BC-644E-846F-332B0F190E60}"/>
              </a:ext>
            </a:extLst>
          </p:cNvPr>
          <p:cNvSpPr>
            <a:spLocks noGrp="1"/>
          </p:cNvSpPr>
          <p:nvPr>
            <p:ph idx="1"/>
          </p:nvPr>
        </p:nvSpPr>
        <p:spPr>
          <a:xfrm>
            <a:off x="838200" y="1825625"/>
            <a:ext cx="10952018" cy="4351338"/>
          </a:xfrm>
        </p:spPr>
        <p:txBody>
          <a:bodyPr>
            <a:normAutofit/>
          </a:bodyPr>
          <a:lstStyle/>
          <a:p>
            <a:r>
              <a:rPr lang="en-US" dirty="0"/>
              <a:t>Survey on 1,000 </a:t>
            </a:r>
            <a:r>
              <a:rPr lang="en-US" dirty="0" err="1"/>
              <a:t>Turkers</a:t>
            </a:r>
            <a:endParaRPr lang="en-US" dirty="0"/>
          </a:p>
          <a:p>
            <a:pPr lvl="1"/>
            <a:r>
              <a:rPr lang="en-US" sz="2800" dirty="0"/>
              <a:t>Conduct the survey twice (Dec. 2008 and Oct. 2008)</a:t>
            </a:r>
          </a:p>
          <a:p>
            <a:pPr lvl="1"/>
            <a:r>
              <a:rPr lang="en-US" sz="2800" dirty="0"/>
              <a:t>Consistent statistics</a:t>
            </a:r>
          </a:p>
          <a:p>
            <a:pPr lvl="1"/>
            <a:r>
              <a:rPr lang="en-US" sz="2800" dirty="0"/>
              <a:t>Blog Post:</a:t>
            </a:r>
          </a:p>
          <a:p>
            <a:pPr lvl="2"/>
            <a:r>
              <a:rPr lang="en-US" sz="2800" dirty="0"/>
              <a:t>A Computer Scientist in a Business School</a:t>
            </a:r>
            <a:br>
              <a:rPr lang="en-US" sz="2800" dirty="0"/>
            </a:br>
            <a:r>
              <a:rPr lang="en-US" sz="2800" dirty="0">
                <a:hlinkClick r:id="rId3"/>
              </a:rPr>
              <a:t>https://www.behind-the-enemy-lines.com/</a:t>
            </a:r>
            <a:r>
              <a:rPr lang="en-US" sz="2800" dirty="0"/>
              <a:t> </a:t>
            </a:r>
            <a:endParaRPr lang="en-US" sz="3200" dirty="0"/>
          </a:p>
          <a:p>
            <a:endParaRPr lang="en-US" sz="3200" dirty="0"/>
          </a:p>
          <a:p>
            <a:r>
              <a:rPr lang="en-US" sz="3200" dirty="0"/>
              <a:t>One of the early attempts to understand </a:t>
            </a:r>
            <a:r>
              <a:rPr lang="en-US" sz="3200" dirty="0" err="1"/>
              <a:t>MTurk</a:t>
            </a:r>
            <a:r>
              <a:rPr lang="en-US" sz="3200" dirty="0"/>
              <a:t> demographics</a:t>
            </a:r>
          </a:p>
        </p:txBody>
      </p:sp>
    </p:spTree>
    <p:extLst>
      <p:ext uri="{BB962C8B-B14F-4D97-AF65-F5344CB8AC3E}">
        <p14:creationId xmlns:p14="http://schemas.microsoft.com/office/powerpoint/2010/main" val="3002677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BA54AF-EDC1-D648-97D6-DFFCDD7AF77C}"/>
              </a:ext>
            </a:extLst>
          </p:cNvPr>
          <p:cNvSpPr>
            <a:spLocks noGrp="1"/>
          </p:cNvSpPr>
          <p:nvPr>
            <p:ph type="title"/>
          </p:nvPr>
        </p:nvSpPr>
        <p:spPr/>
        <p:txBody>
          <a:bodyPr/>
          <a:lstStyle/>
          <a:p>
            <a:r>
              <a:rPr lang="en-US" sz="4000" dirty="0" err="1">
                <a:cs typeface="Calibri" panose="020F0502020204030204" pitchFamily="34" charset="0"/>
              </a:rPr>
              <a:t>MTurk</a:t>
            </a:r>
            <a:r>
              <a:rPr lang="en-US" sz="4000" dirty="0">
                <a:cs typeface="Calibri" panose="020F0502020204030204" pitchFamily="34" charset="0"/>
              </a:rPr>
              <a:t> Worker Demographics (2008): Country</a:t>
            </a:r>
            <a:endParaRPr lang="en-US" dirty="0">
              <a:cs typeface="Calibri" panose="020F0502020204030204" pitchFamily="34" charset="0"/>
            </a:endParaRPr>
          </a:p>
        </p:txBody>
      </p:sp>
      <p:graphicFrame>
        <p:nvGraphicFramePr>
          <p:cNvPr id="5" name="Content Placeholder 4">
            <a:extLst>
              <a:ext uri="{FF2B5EF4-FFF2-40B4-BE49-F238E27FC236}">
                <a16:creationId xmlns:a16="http://schemas.microsoft.com/office/drawing/2014/main" id="{F03DE919-294E-D640-9A9C-8857746BCFF0}"/>
              </a:ext>
            </a:extLst>
          </p:cNvPr>
          <p:cNvGraphicFramePr>
            <a:graphicFrameLocks noGrp="1"/>
          </p:cNvGraphicFramePr>
          <p:nvPr>
            <p:ph idx="1"/>
            <p:extLst>
              <p:ext uri="{D42A27DB-BD31-4B8C-83A1-F6EECF244321}">
                <p14:modId xmlns:p14="http://schemas.microsoft.com/office/powerpoint/2010/main" val="1171971996"/>
              </p:ext>
            </p:extLst>
          </p:nvPr>
        </p:nvGraphicFramePr>
        <p:xfrm>
          <a:off x="651933" y="1586443"/>
          <a:ext cx="7103533" cy="4351338"/>
        </p:xfrm>
        <a:graphic>
          <a:graphicData uri="http://schemas.openxmlformats.org/drawingml/2006/chart">
            <c:chart xmlns:c="http://schemas.openxmlformats.org/drawingml/2006/chart" xmlns:r="http://schemas.openxmlformats.org/officeDocument/2006/relationships" r:id="rId2"/>
          </a:graphicData>
        </a:graphic>
      </p:graphicFrame>
      <p:sp>
        <p:nvSpPr>
          <p:cNvPr id="4" name="TextBox 3">
            <a:extLst>
              <a:ext uri="{FF2B5EF4-FFF2-40B4-BE49-F238E27FC236}">
                <a16:creationId xmlns:a16="http://schemas.microsoft.com/office/drawing/2014/main" id="{0D7B214D-1CA7-3A42-982D-B2A630E58017}"/>
              </a:ext>
            </a:extLst>
          </p:cNvPr>
          <p:cNvSpPr txBox="1"/>
          <p:nvPr/>
        </p:nvSpPr>
        <p:spPr>
          <a:xfrm>
            <a:off x="1879600" y="6214028"/>
            <a:ext cx="8762848" cy="646331"/>
          </a:xfrm>
          <a:prstGeom prst="rect">
            <a:avLst/>
          </a:prstGeom>
          <a:noFill/>
        </p:spPr>
        <p:txBody>
          <a:bodyPr wrap="none" rtlCol="0">
            <a:spAutoFit/>
          </a:bodyPr>
          <a:lstStyle/>
          <a:p>
            <a:r>
              <a:rPr lang="en-US" dirty="0">
                <a:latin typeface="Calibri" panose="020F0502020204030204" pitchFamily="34" charset="0"/>
                <a:cs typeface="Calibri" panose="020F0502020204030204" pitchFamily="34" charset="0"/>
                <a:hlinkClick r:id="rId3"/>
              </a:rPr>
              <a:t>http://www.behind-the-enemy-lines.com/2008/03/mechanical-turk-demographics.html</a:t>
            </a:r>
            <a:endParaRPr lang="en-US" dirty="0">
              <a:latin typeface="Calibri" panose="020F0502020204030204" pitchFamily="34" charset="0"/>
              <a:cs typeface="Calibri" panose="020F0502020204030204" pitchFamily="34" charset="0"/>
            </a:endParaRPr>
          </a:p>
          <a:p>
            <a:endParaRPr lang="en-US" dirty="0">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EEE79CED-2E88-014D-8A3E-57E6FA5E7B77}"/>
              </a:ext>
            </a:extLst>
          </p:cNvPr>
          <p:cNvSpPr txBox="1"/>
          <p:nvPr/>
        </p:nvSpPr>
        <p:spPr>
          <a:xfrm>
            <a:off x="8271934" y="2658534"/>
            <a:ext cx="3421302" cy="1384995"/>
          </a:xfrm>
          <a:prstGeom prst="rect">
            <a:avLst/>
          </a:prstGeom>
          <a:noFill/>
        </p:spPr>
        <p:txBody>
          <a:bodyPr wrap="square" rtlCol="0">
            <a:spAutoFit/>
          </a:bodyPr>
          <a:lstStyle/>
          <a:p>
            <a:r>
              <a:rPr lang="en-US" sz="2800" dirty="0">
                <a:latin typeface="Calibri" panose="020F0502020204030204" pitchFamily="34" charset="0"/>
                <a:cs typeface="Calibri" panose="020F0502020204030204" pitchFamily="34" charset="0"/>
              </a:rPr>
              <a:t>The majority of crowd workers on </a:t>
            </a:r>
            <a:r>
              <a:rPr lang="en-US" sz="2800" dirty="0" err="1">
                <a:latin typeface="Calibri" panose="020F0502020204030204" pitchFamily="34" charset="0"/>
                <a:cs typeface="Calibri" panose="020F0502020204030204" pitchFamily="34" charset="0"/>
              </a:rPr>
              <a:t>MTurk</a:t>
            </a:r>
            <a:r>
              <a:rPr lang="en-US" sz="2800" dirty="0">
                <a:latin typeface="Calibri" panose="020F0502020204030204" pitchFamily="34" charset="0"/>
                <a:cs typeface="Calibri" panose="020F0502020204030204" pitchFamily="34" charset="0"/>
              </a:rPr>
              <a:t> come from the US</a:t>
            </a:r>
          </a:p>
        </p:txBody>
      </p:sp>
    </p:spTree>
    <p:extLst>
      <p:ext uri="{BB962C8B-B14F-4D97-AF65-F5344CB8AC3E}">
        <p14:creationId xmlns:p14="http://schemas.microsoft.com/office/powerpoint/2010/main" val="3171898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P spid="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5">
            <a:extLst>
              <a:ext uri="{FF2B5EF4-FFF2-40B4-BE49-F238E27FC236}">
                <a16:creationId xmlns:a16="http://schemas.microsoft.com/office/drawing/2014/main" id="{0BFF4E06-FA7E-DF45-9176-2707F893F683}"/>
              </a:ext>
            </a:extLst>
          </p:cNvPr>
          <p:cNvPicPr>
            <a:picLocks noGrp="1" noChangeAspect="1"/>
          </p:cNvPicPr>
          <p:nvPr>
            <p:ph idx="1"/>
          </p:nvPr>
        </p:nvPicPr>
        <p:blipFill>
          <a:blip r:embed="rId2"/>
          <a:stretch>
            <a:fillRect/>
          </a:stretch>
        </p:blipFill>
        <p:spPr>
          <a:xfrm>
            <a:off x="485414" y="821879"/>
            <a:ext cx="4543785" cy="2726272"/>
          </a:xfrm>
        </p:spPr>
      </p:pic>
      <p:pic>
        <p:nvPicPr>
          <p:cNvPr id="5" name="Content Placeholder 4">
            <a:extLst>
              <a:ext uri="{FF2B5EF4-FFF2-40B4-BE49-F238E27FC236}">
                <a16:creationId xmlns:a16="http://schemas.microsoft.com/office/drawing/2014/main" id="{A316BC9E-0DD6-9443-AF94-5EB485105ACD}"/>
              </a:ext>
            </a:extLst>
          </p:cNvPr>
          <p:cNvPicPr>
            <a:picLocks noChangeAspect="1"/>
          </p:cNvPicPr>
          <p:nvPr/>
        </p:nvPicPr>
        <p:blipFill>
          <a:blip r:embed="rId3"/>
          <a:stretch>
            <a:fillRect/>
          </a:stretch>
        </p:blipFill>
        <p:spPr>
          <a:xfrm>
            <a:off x="6096000" y="845655"/>
            <a:ext cx="5266426" cy="2659545"/>
          </a:xfrm>
          <a:prstGeom prst="rect">
            <a:avLst/>
          </a:prstGeom>
        </p:spPr>
      </p:pic>
      <p:pic>
        <p:nvPicPr>
          <p:cNvPr id="6" name="Content Placeholder 5">
            <a:extLst>
              <a:ext uri="{FF2B5EF4-FFF2-40B4-BE49-F238E27FC236}">
                <a16:creationId xmlns:a16="http://schemas.microsoft.com/office/drawing/2014/main" id="{A3E36642-6845-FE4B-89B0-16AA5CADD69C}"/>
              </a:ext>
            </a:extLst>
          </p:cNvPr>
          <p:cNvPicPr>
            <a:picLocks noChangeAspect="1"/>
          </p:cNvPicPr>
          <p:nvPr/>
        </p:nvPicPr>
        <p:blipFill>
          <a:blip r:embed="rId4"/>
          <a:stretch>
            <a:fillRect/>
          </a:stretch>
        </p:blipFill>
        <p:spPr>
          <a:xfrm>
            <a:off x="485414" y="4198454"/>
            <a:ext cx="4567908" cy="2580868"/>
          </a:xfrm>
          <a:prstGeom prst="rect">
            <a:avLst/>
          </a:prstGeom>
        </p:spPr>
      </p:pic>
      <p:pic>
        <p:nvPicPr>
          <p:cNvPr id="7" name="Picture 6">
            <a:extLst>
              <a:ext uri="{FF2B5EF4-FFF2-40B4-BE49-F238E27FC236}">
                <a16:creationId xmlns:a16="http://schemas.microsoft.com/office/drawing/2014/main" id="{229F2DEF-62EF-4E43-B5B0-4A3F41E6907B}"/>
              </a:ext>
            </a:extLst>
          </p:cNvPr>
          <p:cNvPicPr>
            <a:picLocks noChangeAspect="1"/>
          </p:cNvPicPr>
          <p:nvPr/>
        </p:nvPicPr>
        <p:blipFill>
          <a:blip r:embed="rId5"/>
          <a:stretch>
            <a:fillRect/>
          </a:stretch>
        </p:blipFill>
        <p:spPr>
          <a:xfrm>
            <a:off x="6095999" y="4198454"/>
            <a:ext cx="5677919" cy="2659546"/>
          </a:xfrm>
          <a:prstGeom prst="rect">
            <a:avLst/>
          </a:prstGeom>
        </p:spPr>
      </p:pic>
      <p:sp>
        <p:nvSpPr>
          <p:cNvPr id="8" name="TextBox 7">
            <a:extLst>
              <a:ext uri="{FF2B5EF4-FFF2-40B4-BE49-F238E27FC236}">
                <a16:creationId xmlns:a16="http://schemas.microsoft.com/office/drawing/2014/main" id="{E8DA6A7B-717E-EC4D-989C-32B3429F249D}"/>
              </a:ext>
            </a:extLst>
          </p:cNvPr>
          <p:cNvSpPr txBox="1"/>
          <p:nvPr/>
        </p:nvSpPr>
        <p:spPr>
          <a:xfrm>
            <a:off x="387927" y="265895"/>
            <a:ext cx="1117614" cy="461665"/>
          </a:xfrm>
          <a:prstGeom prst="rect">
            <a:avLst/>
          </a:prstGeom>
          <a:noFill/>
        </p:spPr>
        <p:txBody>
          <a:bodyPr wrap="none" rtlCol="0">
            <a:spAutoFit/>
          </a:bodyPr>
          <a:lstStyle/>
          <a:p>
            <a:r>
              <a:rPr lang="en-US" sz="2400" dirty="0"/>
              <a:t>Gender</a:t>
            </a:r>
          </a:p>
        </p:txBody>
      </p:sp>
      <p:sp>
        <p:nvSpPr>
          <p:cNvPr id="9" name="TextBox 8">
            <a:extLst>
              <a:ext uri="{FF2B5EF4-FFF2-40B4-BE49-F238E27FC236}">
                <a16:creationId xmlns:a16="http://schemas.microsoft.com/office/drawing/2014/main" id="{71962C6F-2E3C-2749-8952-507FC443CD40}"/>
              </a:ext>
            </a:extLst>
          </p:cNvPr>
          <p:cNvSpPr txBox="1"/>
          <p:nvPr/>
        </p:nvSpPr>
        <p:spPr>
          <a:xfrm>
            <a:off x="5957454" y="265895"/>
            <a:ext cx="658194" cy="461665"/>
          </a:xfrm>
          <a:prstGeom prst="rect">
            <a:avLst/>
          </a:prstGeom>
          <a:noFill/>
        </p:spPr>
        <p:txBody>
          <a:bodyPr wrap="none" rtlCol="0">
            <a:spAutoFit/>
          </a:bodyPr>
          <a:lstStyle/>
          <a:p>
            <a:r>
              <a:rPr lang="en-US" sz="2400" dirty="0"/>
              <a:t>Age</a:t>
            </a:r>
          </a:p>
        </p:txBody>
      </p:sp>
      <p:sp>
        <p:nvSpPr>
          <p:cNvPr id="10" name="TextBox 9">
            <a:extLst>
              <a:ext uri="{FF2B5EF4-FFF2-40B4-BE49-F238E27FC236}">
                <a16:creationId xmlns:a16="http://schemas.microsoft.com/office/drawing/2014/main" id="{E14B5856-DD72-DD42-86FA-EF5496ED40B0}"/>
              </a:ext>
            </a:extLst>
          </p:cNvPr>
          <p:cNvSpPr txBox="1"/>
          <p:nvPr/>
        </p:nvSpPr>
        <p:spPr>
          <a:xfrm>
            <a:off x="485414" y="3679598"/>
            <a:ext cx="1423467" cy="461665"/>
          </a:xfrm>
          <a:prstGeom prst="rect">
            <a:avLst/>
          </a:prstGeom>
          <a:noFill/>
        </p:spPr>
        <p:txBody>
          <a:bodyPr wrap="none" rtlCol="0">
            <a:spAutoFit/>
          </a:bodyPr>
          <a:lstStyle/>
          <a:p>
            <a:r>
              <a:rPr lang="en-US" sz="2400" dirty="0"/>
              <a:t>Education</a:t>
            </a:r>
          </a:p>
        </p:txBody>
      </p:sp>
      <p:sp>
        <p:nvSpPr>
          <p:cNvPr id="11" name="TextBox 10">
            <a:extLst>
              <a:ext uri="{FF2B5EF4-FFF2-40B4-BE49-F238E27FC236}">
                <a16:creationId xmlns:a16="http://schemas.microsoft.com/office/drawing/2014/main" id="{1D5A5312-DFFD-824E-BC69-C7503C23538D}"/>
              </a:ext>
            </a:extLst>
          </p:cNvPr>
          <p:cNvSpPr txBox="1"/>
          <p:nvPr/>
        </p:nvSpPr>
        <p:spPr>
          <a:xfrm>
            <a:off x="5957454" y="3620994"/>
            <a:ext cx="1111843" cy="461665"/>
          </a:xfrm>
          <a:prstGeom prst="rect">
            <a:avLst/>
          </a:prstGeom>
          <a:noFill/>
        </p:spPr>
        <p:txBody>
          <a:bodyPr wrap="none" rtlCol="0">
            <a:spAutoFit/>
          </a:bodyPr>
          <a:lstStyle/>
          <a:p>
            <a:r>
              <a:rPr lang="en-US" sz="2400" dirty="0"/>
              <a:t>Income</a:t>
            </a:r>
          </a:p>
        </p:txBody>
      </p:sp>
    </p:spTree>
    <p:extLst>
      <p:ext uri="{BB962C8B-B14F-4D97-AF65-F5344CB8AC3E}">
        <p14:creationId xmlns:p14="http://schemas.microsoft.com/office/powerpoint/2010/main" val="2699641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41B3F-B880-004E-9EFB-92ABDEDE5BAB}"/>
              </a:ext>
            </a:extLst>
          </p:cNvPr>
          <p:cNvSpPr>
            <a:spLocks noGrp="1"/>
          </p:cNvSpPr>
          <p:nvPr>
            <p:ph type="title"/>
          </p:nvPr>
        </p:nvSpPr>
        <p:spPr>
          <a:xfrm>
            <a:off x="2292441" y="193467"/>
            <a:ext cx="10515600" cy="1325563"/>
          </a:xfrm>
        </p:spPr>
        <p:txBody>
          <a:bodyPr/>
          <a:lstStyle/>
          <a:p>
            <a:r>
              <a:rPr lang="en-US" sz="4000" dirty="0" err="1">
                <a:cs typeface="Calibri" panose="020F0502020204030204" pitchFamily="34" charset="0"/>
              </a:rPr>
              <a:t>MTurk</a:t>
            </a:r>
            <a:r>
              <a:rPr lang="en-US" sz="4000" dirty="0">
                <a:cs typeface="Calibri" panose="020F0502020204030204" pitchFamily="34" charset="0"/>
              </a:rPr>
              <a:t> Worker     Internet Users (2008, US)</a:t>
            </a:r>
            <a:endParaRPr lang="en-US" dirty="0">
              <a:cs typeface="Calibri" panose="020F0502020204030204" pitchFamily="34" charset="0"/>
            </a:endParaRPr>
          </a:p>
        </p:txBody>
      </p:sp>
      <p:pic>
        <p:nvPicPr>
          <p:cNvPr id="7" name="Content Placeholder 6">
            <a:extLst>
              <a:ext uri="{FF2B5EF4-FFF2-40B4-BE49-F238E27FC236}">
                <a16:creationId xmlns:a16="http://schemas.microsoft.com/office/drawing/2014/main" id="{B6519167-CDA7-9743-89CA-593BEF12D71E}"/>
              </a:ext>
            </a:extLst>
          </p:cNvPr>
          <p:cNvPicPr>
            <a:picLocks noGrp="1" noChangeAspect="1"/>
          </p:cNvPicPr>
          <p:nvPr>
            <p:ph idx="1"/>
          </p:nvPr>
        </p:nvPicPr>
        <p:blipFill>
          <a:blip r:embed="rId2"/>
          <a:stretch>
            <a:fillRect/>
          </a:stretch>
        </p:blipFill>
        <p:spPr>
          <a:xfrm>
            <a:off x="8737596" y="1367545"/>
            <a:ext cx="1161963" cy="1161963"/>
          </a:xfrm>
        </p:spPr>
      </p:pic>
      <p:sp>
        <p:nvSpPr>
          <p:cNvPr id="4" name="TextBox 3">
            <a:extLst>
              <a:ext uri="{FF2B5EF4-FFF2-40B4-BE49-F238E27FC236}">
                <a16:creationId xmlns:a16="http://schemas.microsoft.com/office/drawing/2014/main" id="{897F3529-3C8E-C743-9DD3-F8FE6D6F89AD}"/>
              </a:ext>
            </a:extLst>
          </p:cNvPr>
          <p:cNvSpPr txBox="1"/>
          <p:nvPr/>
        </p:nvSpPr>
        <p:spPr>
          <a:xfrm>
            <a:off x="1879600" y="6214028"/>
            <a:ext cx="8831264" cy="646331"/>
          </a:xfrm>
          <a:prstGeom prst="rect">
            <a:avLst/>
          </a:prstGeom>
          <a:noFill/>
        </p:spPr>
        <p:txBody>
          <a:bodyPr wrap="none" rtlCol="0">
            <a:spAutoFit/>
          </a:bodyPr>
          <a:lstStyle/>
          <a:p>
            <a:r>
              <a:rPr lang="en-US" dirty="0">
                <a:latin typeface="Optima" panose="02000503060000020004" pitchFamily="2" charset="0"/>
                <a:hlinkClick r:id="rId3"/>
              </a:rPr>
              <a:t>http://www.behind-the-enemy-lines.com/2009/03/turker-demographics-vs-internet.html</a:t>
            </a:r>
            <a:endParaRPr lang="en-US" dirty="0">
              <a:latin typeface="Optima" panose="02000503060000020004" pitchFamily="2" charset="0"/>
            </a:endParaRPr>
          </a:p>
          <a:p>
            <a:endParaRPr lang="en-US" dirty="0">
              <a:latin typeface="Optima" panose="02000503060000020004" pitchFamily="2" charset="0"/>
            </a:endParaRPr>
          </a:p>
        </p:txBody>
      </p:sp>
      <p:pic>
        <p:nvPicPr>
          <p:cNvPr id="5" name="Picture 4">
            <a:extLst>
              <a:ext uri="{FF2B5EF4-FFF2-40B4-BE49-F238E27FC236}">
                <a16:creationId xmlns:a16="http://schemas.microsoft.com/office/drawing/2014/main" id="{174D408F-643E-D04F-A8D1-9CC26EFD892C}"/>
              </a:ext>
            </a:extLst>
          </p:cNvPr>
          <p:cNvPicPr>
            <a:picLocks noChangeAspect="1"/>
          </p:cNvPicPr>
          <p:nvPr/>
        </p:nvPicPr>
        <p:blipFill>
          <a:blip r:embed="rId4"/>
          <a:stretch>
            <a:fillRect/>
          </a:stretch>
        </p:blipFill>
        <p:spPr>
          <a:xfrm>
            <a:off x="2620982" y="1367545"/>
            <a:ext cx="2131728" cy="1172450"/>
          </a:xfrm>
          <a:prstGeom prst="rect">
            <a:avLst/>
          </a:prstGeom>
        </p:spPr>
      </p:pic>
      <p:sp>
        <p:nvSpPr>
          <p:cNvPr id="8" name="TextBox 7">
            <a:extLst>
              <a:ext uri="{FF2B5EF4-FFF2-40B4-BE49-F238E27FC236}">
                <a16:creationId xmlns:a16="http://schemas.microsoft.com/office/drawing/2014/main" id="{0880F836-4286-8D4D-91BF-50FC33AC5B29}"/>
              </a:ext>
            </a:extLst>
          </p:cNvPr>
          <p:cNvSpPr txBox="1"/>
          <p:nvPr/>
        </p:nvSpPr>
        <p:spPr>
          <a:xfrm>
            <a:off x="5621863" y="2861728"/>
            <a:ext cx="1539076" cy="461665"/>
          </a:xfrm>
          <a:prstGeom prst="rect">
            <a:avLst/>
          </a:prstGeom>
          <a:noFill/>
        </p:spPr>
        <p:txBody>
          <a:bodyPr wrap="none" rtlCol="0">
            <a:spAutoFit/>
          </a:bodyPr>
          <a:lstStyle/>
          <a:p>
            <a:r>
              <a:rPr lang="en-US" sz="2400" b="1" dirty="0">
                <a:latin typeface="Calibri" panose="020F0502020204030204" pitchFamily="34" charset="0"/>
                <a:cs typeface="Calibri" panose="020F0502020204030204" pitchFamily="34" charset="0"/>
              </a:rPr>
              <a:t>Age: 21-35</a:t>
            </a:r>
            <a:endParaRPr lang="en-US" b="1" dirty="0">
              <a:latin typeface="Calibri" panose="020F050202020403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EE9EDD27-095D-8F4D-9A66-ACB8AD290205}"/>
              </a:ext>
            </a:extLst>
          </p:cNvPr>
          <p:cNvSpPr txBox="1"/>
          <p:nvPr/>
        </p:nvSpPr>
        <p:spPr>
          <a:xfrm>
            <a:off x="3285934" y="2869073"/>
            <a:ext cx="715260" cy="461665"/>
          </a:xfrm>
          <a:prstGeom prst="rect">
            <a:avLst/>
          </a:prstGeom>
          <a:noFill/>
        </p:spPr>
        <p:txBody>
          <a:bodyPr wrap="none" rtlCol="0">
            <a:spAutoFit/>
          </a:bodyPr>
          <a:lstStyle/>
          <a:p>
            <a:r>
              <a:rPr lang="en-US" sz="2400" dirty="0">
                <a:latin typeface="Calibri" panose="020F0502020204030204" pitchFamily="34" charset="0"/>
                <a:cs typeface="Calibri" panose="020F0502020204030204" pitchFamily="34" charset="0"/>
              </a:rPr>
              <a:t>54%</a:t>
            </a:r>
            <a:endParaRPr lang="en-US" dirty="0">
              <a:latin typeface="Calibri" panose="020F0502020204030204" pitchFamily="34" charset="0"/>
              <a:cs typeface="Calibri" panose="020F0502020204030204" pitchFamily="34" charset="0"/>
            </a:endParaRPr>
          </a:p>
        </p:txBody>
      </p:sp>
      <p:sp>
        <p:nvSpPr>
          <p:cNvPr id="10" name="TextBox 9">
            <a:extLst>
              <a:ext uri="{FF2B5EF4-FFF2-40B4-BE49-F238E27FC236}">
                <a16:creationId xmlns:a16="http://schemas.microsoft.com/office/drawing/2014/main" id="{D0E77241-D957-3743-BAC2-126D566B92A9}"/>
              </a:ext>
            </a:extLst>
          </p:cNvPr>
          <p:cNvSpPr txBox="1"/>
          <p:nvPr/>
        </p:nvSpPr>
        <p:spPr>
          <a:xfrm>
            <a:off x="8917665" y="2835206"/>
            <a:ext cx="715260" cy="461665"/>
          </a:xfrm>
          <a:prstGeom prst="rect">
            <a:avLst/>
          </a:prstGeom>
          <a:noFill/>
        </p:spPr>
        <p:txBody>
          <a:bodyPr wrap="none" rtlCol="0">
            <a:spAutoFit/>
          </a:bodyPr>
          <a:lstStyle/>
          <a:p>
            <a:r>
              <a:rPr lang="en-US" sz="2400" dirty="0">
                <a:latin typeface="Calibri" panose="020F0502020204030204" pitchFamily="34" charset="0"/>
                <a:cs typeface="Calibri" panose="020F0502020204030204" pitchFamily="34" charset="0"/>
              </a:rPr>
              <a:t>22%</a:t>
            </a:r>
            <a:endParaRPr lang="en-US" dirty="0">
              <a:latin typeface="Calibri" panose="020F0502020204030204" pitchFamily="34" charset="0"/>
              <a:cs typeface="Calibri" panose="020F0502020204030204" pitchFamily="34" charset="0"/>
            </a:endParaRPr>
          </a:p>
        </p:txBody>
      </p:sp>
      <p:sp>
        <p:nvSpPr>
          <p:cNvPr id="11" name="TextBox 10">
            <a:extLst>
              <a:ext uri="{FF2B5EF4-FFF2-40B4-BE49-F238E27FC236}">
                <a16:creationId xmlns:a16="http://schemas.microsoft.com/office/drawing/2014/main" id="{A9BEA41A-CB64-354D-86A8-B7BF9FCF0655}"/>
              </a:ext>
            </a:extLst>
          </p:cNvPr>
          <p:cNvSpPr txBox="1"/>
          <p:nvPr/>
        </p:nvSpPr>
        <p:spPr>
          <a:xfrm>
            <a:off x="994658" y="2869073"/>
            <a:ext cx="1222514" cy="461665"/>
          </a:xfrm>
          <a:prstGeom prst="rect">
            <a:avLst/>
          </a:prstGeom>
          <a:noFill/>
        </p:spPr>
        <p:txBody>
          <a:bodyPr wrap="none" rtlCol="0">
            <a:spAutoFit/>
          </a:bodyPr>
          <a:lstStyle/>
          <a:p>
            <a:r>
              <a:rPr lang="en-US" sz="2400" b="1" dirty="0">
                <a:solidFill>
                  <a:srgbClr val="FF0000"/>
                </a:solidFill>
                <a:latin typeface="Calibri" panose="020F0502020204030204" pitchFamily="34" charset="0"/>
                <a:cs typeface="Calibri" panose="020F0502020204030204" pitchFamily="34" charset="0"/>
              </a:rPr>
              <a:t>Younger</a:t>
            </a:r>
            <a:endParaRPr lang="en-US" b="1" dirty="0">
              <a:solidFill>
                <a:srgbClr val="FF0000"/>
              </a:solidFill>
              <a:latin typeface="Calibri" panose="020F0502020204030204" pitchFamily="34" charset="0"/>
              <a:cs typeface="Calibri" panose="020F0502020204030204" pitchFamily="34" charset="0"/>
            </a:endParaRPr>
          </a:p>
        </p:txBody>
      </p:sp>
      <p:sp>
        <p:nvSpPr>
          <p:cNvPr id="12" name="TextBox 11">
            <a:extLst>
              <a:ext uri="{FF2B5EF4-FFF2-40B4-BE49-F238E27FC236}">
                <a16:creationId xmlns:a16="http://schemas.microsoft.com/office/drawing/2014/main" id="{4856D165-EA0C-384B-83AA-B631215C0433}"/>
              </a:ext>
            </a:extLst>
          </p:cNvPr>
          <p:cNvSpPr txBox="1"/>
          <p:nvPr/>
        </p:nvSpPr>
        <p:spPr>
          <a:xfrm>
            <a:off x="5892796" y="3469715"/>
            <a:ext cx="1127809" cy="461665"/>
          </a:xfrm>
          <a:prstGeom prst="rect">
            <a:avLst/>
          </a:prstGeom>
          <a:noFill/>
        </p:spPr>
        <p:txBody>
          <a:bodyPr wrap="none" rtlCol="0">
            <a:spAutoFit/>
          </a:bodyPr>
          <a:lstStyle/>
          <a:p>
            <a:r>
              <a:rPr lang="en-US" sz="2400" b="1" dirty="0">
                <a:latin typeface="Calibri" panose="020F0502020204030204" pitchFamily="34" charset="0"/>
                <a:cs typeface="Calibri" panose="020F0502020204030204" pitchFamily="34" charset="0"/>
              </a:rPr>
              <a:t>Female</a:t>
            </a:r>
            <a:endParaRPr lang="en-US" b="1" dirty="0">
              <a:latin typeface="Calibri" panose="020F0502020204030204" pitchFamily="34" charset="0"/>
              <a:cs typeface="Calibri" panose="020F0502020204030204" pitchFamily="34" charset="0"/>
            </a:endParaRPr>
          </a:p>
        </p:txBody>
      </p:sp>
      <p:sp>
        <p:nvSpPr>
          <p:cNvPr id="13" name="TextBox 12">
            <a:extLst>
              <a:ext uri="{FF2B5EF4-FFF2-40B4-BE49-F238E27FC236}">
                <a16:creationId xmlns:a16="http://schemas.microsoft.com/office/drawing/2014/main" id="{D2C41F3A-83A6-5C4B-9FD7-B70F94CB4C69}"/>
              </a:ext>
            </a:extLst>
          </p:cNvPr>
          <p:cNvSpPr txBox="1"/>
          <p:nvPr/>
        </p:nvSpPr>
        <p:spPr>
          <a:xfrm>
            <a:off x="3285934" y="3477060"/>
            <a:ext cx="715260" cy="461665"/>
          </a:xfrm>
          <a:prstGeom prst="rect">
            <a:avLst/>
          </a:prstGeom>
          <a:noFill/>
        </p:spPr>
        <p:txBody>
          <a:bodyPr wrap="none" rtlCol="0">
            <a:spAutoFit/>
          </a:bodyPr>
          <a:lstStyle/>
          <a:p>
            <a:r>
              <a:rPr lang="en-US" sz="2400" dirty="0">
                <a:latin typeface="Calibri" panose="020F0502020204030204" pitchFamily="34" charset="0"/>
                <a:cs typeface="Calibri" panose="020F0502020204030204" pitchFamily="34" charset="0"/>
              </a:rPr>
              <a:t>70%</a:t>
            </a:r>
            <a:endParaRPr lang="en-US" dirty="0">
              <a:latin typeface="Calibri" panose="020F0502020204030204" pitchFamily="34" charset="0"/>
              <a:cs typeface="Calibri" panose="020F0502020204030204" pitchFamily="34" charset="0"/>
            </a:endParaRPr>
          </a:p>
        </p:txBody>
      </p:sp>
      <p:sp>
        <p:nvSpPr>
          <p:cNvPr id="14" name="TextBox 13">
            <a:extLst>
              <a:ext uri="{FF2B5EF4-FFF2-40B4-BE49-F238E27FC236}">
                <a16:creationId xmlns:a16="http://schemas.microsoft.com/office/drawing/2014/main" id="{6F0C33DC-239D-2D4F-A2CF-9C7798EE4B41}"/>
              </a:ext>
            </a:extLst>
          </p:cNvPr>
          <p:cNvSpPr txBox="1"/>
          <p:nvPr/>
        </p:nvSpPr>
        <p:spPr>
          <a:xfrm>
            <a:off x="8917665" y="3443193"/>
            <a:ext cx="715260" cy="461665"/>
          </a:xfrm>
          <a:prstGeom prst="rect">
            <a:avLst/>
          </a:prstGeom>
          <a:noFill/>
        </p:spPr>
        <p:txBody>
          <a:bodyPr wrap="none" rtlCol="0">
            <a:spAutoFit/>
          </a:bodyPr>
          <a:lstStyle/>
          <a:p>
            <a:r>
              <a:rPr lang="en-US" sz="2400" dirty="0">
                <a:latin typeface="Calibri" panose="020F0502020204030204" pitchFamily="34" charset="0"/>
                <a:cs typeface="Calibri" panose="020F0502020204030204" pitchFamily="34" charset="0"/>
              </a:rPr>
              <a:t>50%</a:t>
            </a:r>
            <a:endParaRPr lang="en-US" dirty="0">
              <a:latin typeface="Calibri" panose="020F0502020204030204" pitchFamily="34" charset="0"/>
              <a:cs typeface="Calibri" panose="020F0502020204030204" pitchFamily="34" charset="0"/>
            </a:endParaRPr>
          </a:p>
        </p:txBody>
      </p:sp>
      <p:sp>
        <p:nvSpPr>
          <p:cNvPr id="15" name="TextBox 14">
            <a:extLst>
              <a:ext uri="{FF2B5EF4-FFF2-40B4-BE49-F238E27FC236}">
                <a16:creationId xmlns:a16="http://schemas.microsoft.com/office/drawing/2014/main" id="{197BA43D-8689-1744-A43D-0D0BC2D9379E}"/>
              </a:ext>
            </a:extLst>
          </p:cNvPr>
          <p:cNvSpPr txBox="1"/>
          <p:nvPr/>
        </p:nvSpPr>
        <p:spPr>
          <a:xfrm>
            <a:off x="994657" y="3465907"/>
            <a:ext cx="1932517" cy="461665"/>
          </a:xfrm>
          <a:prstGeom prst="rect">
            <a:avLst/>
          </a:prstGeom>
          <a:noFill/>
        </p:spPr>
        <p:txBody>
          <a:bodyPr wrap="none" rtlCol="0">
            <a:spAutoFit/>
          </a:bodyPr>
          <a:lstStyle/>
          <a:p>
            <a:r>
              <a:rPr lang="en-US" sz="2400" b="1" dirty="0">
                <a:solidFill>
                  <a:srgbClr val="FF0000"/>
                </a:solidFill>
                <a:latin typeface="Calibri" panose="020F0502020204030204" pitchFamily="34" charset="0"/>
                <a:cs typeface="Calibri" panose="020F0502020204030204" pitchFamily="34" charset="0"/>
              </a:rPr>
              <a:t>More Female</a:t>
            </a:r>
            <a:endParaRPr lang="en-US" b="1" dirty="0">
              <a:solidFill>
                <a:srgbClr val="FF0000"/>
              </a:solidFill>
              <a:latin typeface="Calibri" panose="020F0502020204030204" pitchFamily="34" charset="0"/>
              <a:cs typeface="Calibri" panose="020F0502020204030204" pitchFamily="34" charset="0"/>
            </a:endParaRPr>
          </a:p>
        </p:txBody>
      </p:sp>
      <p:sp>
        <p:nvSpPr>
          <p:cNvPr id="16" name="TextBox 15">
            <a:extLst>
              <a:ext uri="{FF2B5EF4-FFF2-40B4-BE49-F238E27FC236}">
                <a16:creationId xmlns:a16="http://schemas.microsoft.com/office/drawing/2014/main" id="{AFFD29AF-B96E-5047-AA09-A7980343B64A}"/>
              </a:ext>
            </a:extLst>
          </p:cNvPr>
          <p:cNvSpPr txBox="1"/>
          <p:nvPr/>
        </p:nvSpPr>
        <p:spPr>
          <a:xfrm>
            <a:off x="5555913" y="4032988"/>
            <a:ext cx="1893595" cy="830997"/>
          </a:xfrm>
          <a:prstGeom prst="rect">
            <a:avLst/>
          </a:prstGeom>
          <a:noFill/>
        </p:spPr>
        <p:txBody>
          <a:bodyPr wrap="none" rtlCol="0">
            <a:spAutoFit/>
          </a:bodyPr>
          <a:lstStyle/>
          <a:p>
            <a:pPr algn="ctr"/>
            <a:r>
              <a:rPr lang="en-US" sz="2400" b="1" dirty="0">
                <a:latin typeface="Calibri" panose="020F0502020204030204" pitchFamily="34" charset="0"/>
                <a:cs typeface="Calibri" panose="020F0502020204030204" pitchFamily="34" charset="0"/>
              </a:rPr>
              <a:t>Household </a:t>
            </a:r>
          </a:p>
          <a:p>
            <a:pPr algn="ctr"/>
            <a:r>
              <a:rPr lang="en-US" sz="2400" b="1" dirty="0">
                <a:latin typeface="Calibri" panose="020F0502020204030204" pitchFamily="34" charset="0"/>
                <a:cs typeface="Calibri" panose="020F0502020204030204" pitchFamily="34" charset="0"/>
              </a:rPr>
              <a:t>income &lt; 60K</a:t>
            </a:r>
            <a:endParaRPr lang="en-US" b="1" dirty="0">
              <a:latin typeface="Calibri" panose="020F0502020204030204" pitchFamily="34" charset="0"/>
              <a:cs typeface="Calibri" panose="020F0502020204030204" pitchFamily="34" charset="0"/>
            </a:endParaRPr>
          </a:p>
        </p:txBody>
      </p:sp>
      <p:sp>
        <p:nvSpPr>
          <p:cNvPr id="17" name="TextBox 16">
            <a:extLst>
              <a:ext uri="{FF2B5EF4-FFF2-40B4-BE49-F238E27FC236}">
                <a16:creationId xmlns:a16="http://schemas.microsoft.com/office/drawing/2014/main" id="{6FB0B381-68FD-0243-A810-A72E4D6BFD88}"/>
              </a:ext>
            </a:extLst>
          </p:cNvPr>
          <p:cNvSpPr txBox="1"/>
          <p:nvPr/>
        </p:nvSpPr>
        <p:spPr>
          <a:xfrm>
            <a:off x="3285934" y="4256349"/>
            <a:ext cx="715260" cy="461665"/>
          </a:xfrm>
          <a:prstGeom prst="rect">
            <a:avLst/>
          </a:prstGeom>
          <a:noFill/>
        </p:spPr>
        <p:txBody>
          <a:bodyPr wrap="none" rtlCol="0">
            <a:spAutoFit/>
          </a:bodyPr>
          <a:lstStyle/>
          <a:p>
            <a:r>
              <a:rPr lang="en-US" sz="2400" dirty="0">
                <a:latin typeface="Calibri" panose="020F0502020204030204" pitchFamily="34" charset="0"/>
                <a:cs typeface="Calibri" panose="020F0502020204030204" pitchFamily="34" charset="0"/>
              </a:rPr>
              <a:t>65%</a:t>
            </a:r>
            <a:endParaRPr lang="en-US" dirty="0">
              <a:latin typeface="Calibri" panose="020F0502020204030204" pitchFamily="34" charset="0"/>
              <a:cs typeface="Calibri" panose="020F0502020204030204" pitchFamily="34" charset="0"/>
            </a:endParaRPr>
          </a:p>
        </p:txBody>
      </p:sp>
      <p:sp>
        <p:nvSpPr>
          <p:cNvPr id="18" name="TextBox 17">
            <a:extLst>
              <a:ext uri="{FF2B5EF4-FFF2-40B4-BE49-F238E27FC236}">
                <a16:creationId xmlns:a16="http://schemas.microsoft.com/office/drawing/2014/main" id="{01CCB942-3B50-E74D-AD6A-1495AEEAF579}"/>
              </a:ext>
            </a:extLst>
          </p:cNvPr>
          <p:cNvSpPr txBox="1"/>
          <p:nvPr/>
        </p:nvSpPr>
        <p:spPr>
          <a:xfrm>
            <a:off x="8917665" y="4222482"/>
            <a:ext cx="715260" cy="461665"/>
          </a:xfrm>
          <a:prstGeom prst="rect">
            <a:avLst/>
          </a:prstGeom>
          <a:noFill/>
        </p:spPr>
        <p:txBody>
          <a:bodyPr wrap="none" rtlCol="0">
            <a:spAutoFit/>
          </a:bodyPr>
          <a:lstStyle/>
          <a:p>
            <a:r>
              <a:rPr lang="en-US" sz="2400" dirty="0">
                <a:latin typeface="Calibri" panose="020F0502020204030204" pitchFamily="34" charset="0"/>
                <a:cs typeface="Calibri" panose="020F0502020204030204" pitchFamily="34" charset="0"/>
              </a:rPr>
              <a:t>45%</a:t>
            </a:r>
            <a:endParaRPr lang="en-US" dirty="0">
              <a:latin typeface="Calibri" panose="020F0502020204030204" pitchFamily="34" charset="0"/>
              <a:cs typeface="Calibri" panose="020F0502020204030204" pitchFamily="34" charset="0"/>
            </a:endParaRPr>
          </a:p>
        </p:txBody>
      </p:sp>
      <p:sp>
        <p:nvSpPr>
          <p:cNvPr id="19" name="TextBox 18">
            <a:extLst>
              <a:ext uri="{FF2B5EF4-FFF2-40B4-BE49-F238E27FC236}">
                <a16:creationId xmlns:a16="http://schemas.microsoft.com/office/drawing/2014/main" id="{763FE490-C772-B74F-88A5-487FB609D4E0}"/>
              </a:ext>
            </a:extLst>
          </p:cNvPr>
          <p:cNvSpPr txBox="1"/>
          <p:nvPr/>
        </p:nvSpPr>
        <p:spPr>
          <a:xfrm>
            <a:off x="994657" y="4245196"/>
            <a:ext cx="1983556" cy="461665"/>
          </a:xfrm>
          <a:prstGeom prst="rect">
            <a:avLst/>
          </a:prstGeom>
          <a:noFill/>
        </p:spPr>
        <p:txBody>
          <a:bodyPr wrap="none" rtlCol="0">
            <a:spAutoFit/>
          </a:bodyPr>
          <a:lstStyle/>
          <a:p>
            <a:r>
              <a:rPr lang="en-US" sz="2400" b="1" dirty="0">
                <a:solidFill>
                  <a:srgbClr val="FF0000"/>
                </a:solidFill>
                <a:latin typeface="Calibri" panose="020F0502020204030204" pitchFamily="34" charset="0"/>
                <a:cs typeface="Calibri" panose="020F0502020204030204" pitchFamily="34" charset="0"/>
              </a:rPr>
              <a:t>Lower Income</a:t>
            </a:r>
            <a:endParaRPr lang="en-US" b="1" dirty="0">
              <a:solidFill>
                <a:srgbClr val="FF0000"/>
              </a:solidFill>
              <a:latin typeface="Calibri" panose="020F0502020204030204" pitchFamily="34" charset="0"/>
              <a:cs typeface="Calibri" panose="020F0502020204030204" pitchFamily="34" charset="0"/>
            </a:endParaRPr>
          </a:p>
        </p:txBody>
      </p:sp>
      <p:sp>
        <p:nvSpPr>
          <p:cNvPr id="21" name="TextBox 20">
            <a:extLst>
              <a:ext uri="{FF2B5EF4-FFF2-40B4-BE49-F238E27FC236}">
                <a16:creationId xmlns:a16="http://schemas.microsoft.com/office/drawing/2014/main" id="{07CC98E0-AFB4-DB44-A677-C9C19E049D68}"/>
              </a:ext>
            </a:extLst>
          </p:cNvPr>
          <p:cNvSpPr txBox="1"/>
          <p:nvPr/>
        </p:nvSpPr>
        <p:spPr>
          <a:xfrm>
            <a:off x="5668989" y="4879049"/>
            <a:ext cx="1667444" cy="830997"/>
          </a:xfrm>
          <a:prstGeom prst="rect">
            <a:avLst/>
          </a:prstGeom>
          <a:noFill/>
        </p:spPr>
        <p:txBody>
          <a:bodyPr wrap="none" rtlCol="0">
            <a:spAutoFit/>
          </a:bodyPr>
          <a:lstStyle/>
          <a:p>
            <a:pPr algn="ctr"/>
            <a:r>
              <a:rPr lang="en-US" sz="2400" b="1" dirty="0">
                <a:latin typeface="Calibri" panose="020F0502020204030204" pitchFamily="34" charset="0"/>
                <a:cs typeface="Calibri" panose="020F0502020204030204" pitchFamily="34" charset="0"/>
              </a:rPr>
              <a:t>Household </a:t>
            </a:r>
          </a:p>
          <a:p>
            <a:pPr algn="ctr"/>
            <a:r>
              <a:rPr lang="en-US" sz="2400" b="1" dirty="0">
                <a:latin typeface="Calibri" panose="020F0502020204030204" pitchFamily="34" charset="0"/>
                <a:cs typeface="Calibri" panose="020F0502020204030204" pitchFamily="34" charset="0"/>
              </a:rPr>
              <a:t>&lt;= 2 people</a:t>
            </a:r>
            <a:endParaRPr lang="en-US" b="1" dirty="0">
              <a:latin typeface="Calibri" panose="020F0502020204030204" pitchFamily="34" charset="0"/>
              <a:cs typeface="Calibri" panose="020F0502020204030204" pitchFamily="34" charset="0"/>
            </a:endParaRPr>
          </a:p>
        </p:txBody>
      </p:sp>
      <p:sp>
        <p:nvSpPr>
          <p:cNvPr id="22" name="TextBox 21">
            <a:extLst>
              <a:ext uri="{FF2B5EF4-FFF2-40B4-BE49-F238E27FC236}">
                <a16:creationId xmlns:a16="http://schemas.microsoft.com/office/drawing/2014/main" id="{F97A9ECB-19D0-9F40-A901-038D082CA0AE}"/>
              </a:ext>
            </a:extLst>
          </p:cNvPr>
          <p:cNvSpPr txBox="1"/>
          <p:nvPr/>
        </p:nvSpPr>
        <p:spPr>
          <a:xfrm>
            <a:off x="3285934" y="5102410"/>
            <a:ext cx="715260" cy="461665"/>
          </a:xfrm>
          <a:prstGeom prst="rect">
            <a:avLst/>
          </a:prstGeom>
          <a:noFill/>
        </p:spPr>
        <p:txBody>
          <a:bodyPr wrap="none" rtlCol="0">
            <a:spAutoFit/>
          </a:bodyPr>
          <a:lstStyle/>
          <a:p>
            <a:r>
              <a:rPr lang="en-US" sz="2400" dirty="0">
                <a:latin typeface="Calibri" panose="020F0502020204030204" pitchFamily="34" charset="0"/>
                <a:cs typeface="Calibri" panose="020F0502020204030204" pitchFamily="34" charset="0"/>
              </a:rPr>
              <a:t>45%</a:t>
            </a:r>
            <a:endParaRPr lang="en-US" dirty="0">
              <a:latin typeface="Calibri" panose="020F0502020204030204" pitchFamily="34" charset="0"/>
              <a:cs typeface="Calibri" panose="020F0502020204030204" pitchFamily="34" charset="0"/>
            </a:endParaRPr>
          </a:p>
        </p:txBody>
      </p:sp>
      <p:sp>
        <p:nvSpPr>
          <p:cNvPr id="23" name="TextBox 22">
            <a:extLst>
              <a:ext uri="{FF2B5EF4-FFF2-40B4-BE49-F238E27FC236}">
                <a16:creationId xmlns:a16="http://schemas.microsoft.com/office/drawing/2014/main" id="{8B8692BA-95E3-F042-87E7-6DE099701180}"/>
              </a:ext>
            </a:extLst>
          </p:cNvPr>
          <p:cNvSpPr txBox="1"/>
          <p:nvPr/>
        </p:nvSpPr>
        <p:spPr>
          <a:xfrm>
            <a:off x="8917665" y="5068543"/>
            <a:ext cx="715260" cy="461665"/>
          </a:xfrm>
          <a:prstGeom prst="rect">
            <a:avLst/>
          </a:prstGeom>
          <a:noFill/>
        </p:spPr>
        <p:txBody>
          <a:bodyPr wrap="none" rtlCol="0">
            <a:spAutoFit/>
          </a:bodyPr>
          <a:lstStyle/>
          <a:p>
            <a:r>
              <a:rPr lang="en-US" sz="2400" dirty="0">
                <a:latin typeface="Calibri" panose="020F0502020204030204" pitchFamily="34" charset="0"/>
                <a:cs typeface="Calibri" panose="020F0502020204030204" pitchFamily="34" charset="0"/>
              </a:rPr>
              <a:t>28%</a:t>
            </a:r>
            <a:endParaRPr lang="en-US" dirty="0">
              <a:latin typeface="Calibri" panose="020F0502020204030204" pitchFamily="34" charset="0"/>
              <a:cs typeface="Calibri" panose="020F0502020204030204" pitchFamily="34" charset="0"/>
            </a:endParaRPr>
          </a:p>
        </p:txBody>
      </p:sp>
      <p:sp>
        <p:nvSpPr>
          <p:cNvPr id="24" name="TextBox 23">
            <a:extLst>
              <a:ext uri="{FF2B5EF4-FFF2-40B4-BE49-F238E27FC236}">
                <a16:creationId xmlns:a16="http://schemas.microsoft.com/office/drawing/2014/main" id="{8D7F1446-8067-8E4D-9E73-84786A56AADA}"/>
              </a:ext>
            </a:extLst>
          </p:cNvPr>
          <p:cNvSpPr txBox="1"/>
          <p:nvPr/>
        </p:nvSpPr>
        <p:spPr>
          <a:xfrm>
            <a:off x="994657" y="5091257"/>
            <a:ext cx="2048574" cy="461665"/>
          </a:xfrm>
          <a:prstGeom prst="rect">
            <a:avLst/>
          </a:prstGeom>
          <a:noFill/>
        </p:spPr>
        <p:txBody>
          <a:bodyPr wrap="none" rtlCol="0">
            <a:spAutoFit/>
          </a:bodyPr>
          <a:lstStyle/>
          <a:p>
            <a:r>
              <a:rPr lang="en-US" sz="2400" b="1" dirty="0">
                <a:solidFill>
                  <a:srgbClr val="FF0000"/>
                </a:solidFill>
                <a:latin typeface="Calibri" panose="020F0502020204030204" pitchFamily="34" charset="0"/>
                <a:cs typeface="Calibri" panose="020F0502020204030204" pitchFamily="34" charset="0"/>
              </a:rPr>
              <a:t>Smaller Family</a:t>
            </a:r>
            <a:endParaRPr lang="en-US" b="1" dirty="0">
              <a:solidFill>
                <a:srgbClr val="FF00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945767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4" grpId="0"/>
      <p:bldP spid="15" grpId="0"/>
      <p:bldP spid="18" grpId="0"/>
      <p:bldP spid="19" grpId="0"/>
      <p:bldP spid="23" grpId="0"/>
      <p:bldP spid="2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181552-E8FC-0C41-B8D4-9ACCA4D97D64}"/>
              </a:ext>
            </a:extLst>
          </p:cNvPr>
          <p:cNvSpPr>
            <a:spLocks noGrp="1"/>
          </p:cNvSpPr>
          <p:nvPr>
            <p:ph type="title"/>
          </p:nvPr>
        </p:nvSpPr>
        <p:spPr>
          <a:xfrm>
            <a:off x="479258" y="215264"/>
            <a:ext cx="11233484" cy="1325563"/>
          </a:xfrm>
        </p:spPr>
        <p:txBody>
          <a:bodyPr/>
          <a:lstStyle/>
          <a:p>
            <a:r>
              <a:rPr lang="en-US" sz="3600" dirty="0" err="1"/>
              <a:t>MTurk</a:t>
            </a:r>
            <a:r>
              <a:rPr lang="en-US" sz="3600" dirty="0"/>
              <a:t> Worker Demographics (2008): Payment received</a:t>
            </a:r>
            <a:endParaRPr lang="en-US" dirty="0"/>
          </a:p>
        </p:txBody>
      </p:sp>
      <p:sp>
        <p:nvSpPr>
          <p:cNvPr id="9" name="Rectangle 8">
            <a:extLst>
              <a:ext uri="{FF2B5EF4-FFF2-40B4-BE49-F238E27FC236}">
                <a16:creationId xmlns:a16="http://schemas.microsoft.com/office/drawing/2014/main" id="{014D2128-4F3B-B74F-9ED1-4ED9557EB5FC}"/>
              </a:ext>
            </a:extLst>
          </p:cNvPr>
          <p:cNvSpPr/>
          <p:nvPr/>
        </p:nvSpPr>
        <p:spPr>
          <a:xfrm>
            <a:off x="2116665" y="6211669"/>
            <a:ext cx="9499600" cy="646331"/>
          </a:xfrm>
          <a:prstGeom prst="rect">
            <a:avLst/>
          </a:prstGeom>
        </p:spPr>
        <p:txBody>
          <a:bodyPr wrap="square">
            <a:spAutoFit/>
          </a:bodyPr>
          <a:lstStyle/>
          <a:p>
            <a:r>
              <a:rPr lang="en-US" dirty="0">
                <a:latin typeface="Optima" panose="02000503060000020004" pitchFamily="2" charset="0"/>
                <a:hlinkClick r:id="rId2"/>
              </a:rPr>
              <a:t>http://www.behind-the-enemy-lines.com/2008/09/how-much-turking-pays.html</a:t>
            </a:r>
            <a:endParaRPr lang="en-US" dirty="0">
              <a:latin typeface="Optima" panose="02000503060000020004" pitchFamily="2" charset="0"/>
            </a:endParaRPr>
          </a:p>
          <a:p>
            <a:endParaRPr lang="en-US" dirty="0">
              <a:latin typeface="Optima" panose="02000503060000020004" pitchFamily="2" charset="0"/>
            </a:endParaRPr>
          </a:p>
        </p:txBody>
      </p:sp>
      <p:pic>
        <p:nvPicPr>
          <p:cNvPr id="1026" name="Picture 2">
            <a:extLst>
              <a:ext uri="{FF2B5EF4-FFF2-40B4-BE49-F238E27FC236}">
                <a16:creationId xmlns:a16="http://schemas.microsoft.com/office/drawing/2014/main" id="{BDB7B89C-60D2-AE4B-B0E3-B00CCBCAB8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67454" y="1412878"/>
            <a:ext cx="7024504" cy="45800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28245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FF644C-F6F0-1447-82DA-386449796E6A}"/>
              </a:ext>
            </a:extLst>
          </p:cNvPr>
          <p:cNvSpPr>
            <a:spLocks noGrp="1"/>
          </p:cNvSpPr>
          <p:nvPr>
            <p:ph type="title"/>
          </p:nvPr>
        </p:nvSpPr>
        <p:spPr/>
        <p:txBody>
          <a:bodyPr/>
          <a:lstStyle/>
          <a:p>
            <a:r>
              <a:rPr lang="en-US" sz="3600" dirty="0" err="1"/>
              <a:t>MTurk</a:t>
            </a:r>
            <a:r>
              <a:rPr lang="en-US" sz="3600" dirty="0"/>
              <a:t> Worker Demographics (2008): Purpose</a:t>
            </a:r>
            <a:endParaRPr lang="en-US" dirty="0"/>
          </a:p>
        </p:txBody>
      </p:sp>
      <p:pic>
        <p:nvPicPr>
          <p:cNvPr id="5" name="Picture 4">
            <a:extLst>
              <a:ext uri="{FF2B5EF4-FFF2-40B4-BE49-F238E27FC236}">
                <a16:creationId xmlns:a16="http://schemas.microsoft.com/office/drawing/2014/main" id="{10DAE44D-A28F-F943-AB2C-49FD4C564359}"/>
              </a:ext>
            </a:extLst>
          </p:cNvPr>
          <p:cNvPicPr>
            <a:picLocks noChangeAspect="1"/>
          </p:cNvPicPr>
          <p:nvPr/>
        </p:nvPicPr>
        <p:blipFill>
          <a:blip r:embed="rId2"/>
          <a:stretch>
            <a:fillRect/>
          </a:stretch>
        </p:blipFill>
        <p:spPr>
          <a:xfrm>
            <a:off x="1379877" y="1754372"/>
            <a:ext cx="8503771" cy="4533139"/>
          </a:xfrm>
          <a:prstGeom prst="rect">
            <a:avLst/>
          </a:prstGeom>
        </p:spPr>
      </p:pic>
    </p:spTree>
    <p:extLst>
      <p:ext uri="{BB962C8B-B14F-4D97-AF65-F5344CB8AC3E}">
        <p14:creationId xmlns:p14="http://schemas.microsoft.com/office/powerpoint/2010/main" val="29372359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D1BF81-74C0-6B4E-B135-E08D1C3EFD10}"/>
              </a:ext>
            </a:extLst>
          </p:cNvPr>
          <p:cNvSpPr>
            <a:spLocks noGrp="1"/>
          </p:cNvSpPr>
          <p:nvPr>
            <p:ph type="title"/>
          </p:nvPr>
        </p:nvSpPr>
        <p:spPr/>
        <p:txBody>
          <a:bodyPr/>
          <a:lstStyle/>
          <a:p>
            <a:r>
              <a:rPr lang="en-US" dirty="0"/>
              <a:t>Logistics: Assignment 2</a:t>
            </a:r>
          </a:p>
        </p:txBody>
      </p:sp>
      <p:sp>
        <p:nvSpPr>
          <p:cNvPr id="3" name="Content Placeholder 2">
            <a:extLst>
              <a:ext uri="{FF2B5EF4-FFF2-40B4-BE49-F238E27FC236}">
                <a16:creationId xmlns:a16="http://schemas.microsoft.com/office/drawing/2014/main" id="{68AFA3A8-76E4-F146-8A40-F2DC6875BDB6}"/>
              </a:ext>
            </a:extLst>
          </p:cNvPr>
          <p:cNvSpPr>
            <a:spLocks noGrp="1"/>
          </p:cNvSpPr>
          <p:nvPr>
            <p:ph idx="1"/>
          </p:nvPr>
        </p:nvSpPr>
        <p:spPr>
          <a:xfrm>
            <a:off x="838199" y="1825625"/>
            <a:ext cx="11353801" cy="4351338"/>
          </a:xfrm>
        </p:spPr>
        <p:txBody>
          <a:bodyPr>
            <a:normAutofit/>
          </a:bodyPr>
          <a:lstStyle/>
          <a:p>
            <a:r>
              <a:rPr lang="en-US" dirty="0"/>
              <a:t>Due: September 30 (Friday)</a:t>
            </a:r>
          </a:p>
          <a:p>
            <a:endParaRPr lang="en-US" dirty="0"/>
          </a:p>
          <a:p>
            <a:r>
              <a:rPr lang="en-US" dirty="0"/>
              <a:t>For majority voting, we mean simple majority voting  </a:t>
            </a:r>
          </a:p>
          <a:p>
            <a:r>
              <a:rPr lang="en-US" dirty="0"/>
              <a:t>EM (only assuming unknown worker skills):</a:t>
            </a:r>
          </a:p>
          <a:p>
            <a:pPr lvl="1"/>
            <a:r>
              <a:rPr lang="en-US" dirty="0"/>
              <a:t>How to choose the weights during the step of weighted majority voting?</a:t>
            </a:r>
          </a:p>
          <a:p>
            <a:pPr lvl="1"/>
            <a:r>
              <a:rPr lang="en-US" dirty="0"/>
              <a:t>The MLE weight </a:t>
            </a:r>
            <a:r>
              <a:rPr lang="en-US" dirty="0">
                <a:solidFill>
                  <a:schemeClr val="accent1"/>
                </a:solidFill>
              </a:rPr>
              <a:t>log(p/(1-p)) </a:t>
            </a:r>
            <a:r>
              <a:rPr lang="en-US" dirty="0"/>
              <a:t>is very sensitive to noise when </a:t>
            </a:r>
            <a:r>
              <a:rPr lang="en-US" dirty="0">
                <a:solidFill>
                  <a:schemeClr val="accent1"/>
                </a:solidFill>
              </a:rPr>
              <a:t>p</a:t>
            </a:r>
            <a:r>
              <a:rPr lang="en-US" dirty="0"/>
              <a:t> approaches </a:t>
            </a:r>
            <a:r>
              <a:rPr lang="en-US" dirty="0">
                <a:solidFill>
                  <a:schemeClr val="accent1"/>
                </a:solidFill>
              </a:rPr>
              <a:t>0</a:t>
            </a:r>
            <a:r>
              <a:rPr lang="en-US" dirty="0"/>
              <a:t> or </a:t>
            </a:r>
            <a:r>
              <a:rPr lang="en-US" dirty="0">
                <a:solidFill>
                  <a:schemeClr val="accent1"/>
                </a:solidFill>
              </a:rPr>
              <a:t>1</a:t>
            </a:r>
          </a:p>
          <a:p>
            <a:pPr lvl="1"/>
            <a:r>
              <a:rPr lang="en-US" dirty="0"/>
              <a:t>You can do either one of the following:</a:t>
            </a:r>
          </a:p>
          <a:p>
            <a:pPr lvl="2"/>
            <a:r>
              <a:rPr lang="en-US" dirty="0"/>
              <a:t>Crop the probability using ideas in Section 4 of “Who Moderates the Moderators”</a:t>
            </a:r>
          </a:p>
          <a:p>
            <a:pPr lvl="2"/>
            <a:r>
              <a:rPr lang="en-US" dirty="0"/>
              <a:t>Use the </a:t>
            </a:r>
            <a:r>
              <a:rPr lang="en-US" dirty="0">
                <a:solidFill>
                  <a:schemeClr val="accent1"/>
                </a:solidFill>
              </a:rPr>
              <a:t>(2p-1) </a:t>
            </a:r>
            <a:r>
              <a:rPr lang="en-US" dirty="0"/>
              <a:t>weight for workers with correct probability </a:t>
            </a:r>
            <a:r>
              <a:rPr lang="en-US" dirty="0">
                <a:solidFill>
                  <a:schemeClr val="accent1"/>
                </a:solidFill>
              </a:rPr>
              <a:t>p</a:t>
            </a:r>
          </a:p>
          <a:p>
            <a:pPr lvl="3"/>
            <a:r>
              <a:rPr lang="en-US" dirty="0"/>
              <a:t>technically not leading to MLE, but it give the smallest theoretical error bounds (see lecture 3 and 4)</a:t>
            </a:r>
          </a:p>
          <a:p>
            <a:pPr lvl="2"/>
            <a:endParaRPr lang="en-US" dirty="0"/>
          </a:p>
        </p:txBody>
      </p:sp>
    </p:spTree>
    <p:extLst>
      <p:ext uri="{BB962C8B-B14F-4D97-AF65-F5344CB8AC3E}">
        <p14:creationId xmlns:p14="http://schemas.microsoft.com/office/powerpoint/2010/main" val="3052724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E2B138-333B-DD40-944C-3B5232DF69DA}"/>
              </a:ext>
            </a:extLst>
          </p:cNvPr>
          <p:cNvSpPr>
            <a:spLocks noGrp="1"/>
          </p:cNvSpPr>
          <p:nvPr>
            <p:ph type="title"/>
          </p:nvPr>
        </p:nvSpPr>
        <p:spPr/>
        <p:txBody>
          <a:bodyPr/>
          <a:lstStyle/>
          <a:p>
            <a:r>
              <a:rPr lang="en-US" dirty="0"/>
              <a:t>Faces of </a:t>
            </a:r>
            <a:r>
              <a:rPr lang="en-US" dirty="0" err="1"/>
              <a:t>MTurk</a:t>
            </a:r>
            <a:r>
              <a:rPr lang="en-US" dirty="0"/>
              <a:t> Workers</a:t>
            </a:r>
          </a:p>
        </p:txBody>
      </p:sp>
      <p:sp>
        <p:nvSpPr>
          <p:cNvPr id="4" name="TextBox 3">
            <a:extLst>
              <a:ext uri="{FF2B5EF4-FFF2-40B4-BE49-F238E27FC236}">
                <a16:creationId xmlns:a16="http://schemas.microsoft.com/office/drawing/2014/main" id="{0065B986-CD32-3D4A-8143-5C35D8B9C71D}"/>
              </a:ext>
            </a:extLst>
          </p:cNvPr>
          <p:cNvSpPr txBox="1"/>
          <p:nvPr/>
        </p:nvSpPr>
        <p:spPr>
          <a:xfrm>
            <a:off x="7824998" y="3309276"/>
            <a:ext cx="3986219" cy="1477328"/>
          </a:xfrm>
          <a:prstGeom prst="rect">
            <a:avLst/>
          </a:prstGeom>
          <a:noFill/>
        </p:spPr>
        <p:txBody>
          <a:bodyPr wrap="none" rtlCol="0">
            <a:spAutoFit/>
          </a:bodyPr>
          <a:lstStyle/>
          <a:p>
            <a:r>
              <a:rPr lang="en-US" dirty="0"/>
              <a:t>$0.05 =&gt; 2 submissions within 24 hours</a:t>
            </a:r>
          </a:p>
          <a:p>
            <a:endParaRPr lang="en-US" dirty="0"/>
          </a:p>
          <a:p>
            <a:r>
              <a:rPr lang="en-US" dirty="0"/>
              <a:t>$0.25 =&gt; 8 submissions within 48 hours</a:t>
            </a:r>
          </a:p>
          <a:p>
            <a:endParaRPr lang="en-US" dirty="0"/>
          </a:p>
          <a:p>
            <a:r>
              <a:rPr lang="en-US" dirty="0"/>
              <a:t>$0.50 =&gt; 20 submissions within 48 hours</a:t>
            </a:r>
          </a:p>
        </p:txBody>
      </p:sp>
      <p:sp>
        <p:nvSpPr>
          <p:cNvPr id="7" name="TextBox 6">
            <a:extLst>
              <a:ext uri="{FF2B5EF4-FFF2-40B4-BE49-F238E27FC236}">
                <a16:creationId xmlns:a16="http://schemas.microsoft.com/office/drawing/2014/main" id="{91DA48A7-529B-4842-94A3-D9F29E47BB12}"/>
              </a:ext>
            </a:extLst>
          </p:cNvPr>
          <p:cNvSpPr txBox="1"/>
          <p:nvPr/>
        </p:nvSpPr>
        <p:spPr>
          <a:xfrm>
            <a:off x="838200" y="6405193"/>
            <a:ext cx="7296869" cy="646331"/>
          </a:xfrm>
          <a:prstGeom prst="rect">
            <a:avLst/>
          </a:prstGeom>
          <a:noFill/>
        </p:spPr>
        <p:txBody>
          <a:bodyPr wrap="none" rtlCol="0">
            <a:spAutoFit/>
          </a:bodyPr>
          <a:lstStyle/>
          <a:p>
            <a:r>
              <a:rPr lang="en-US" dirty="0">
                <a:latin typeface="Calibri" panose="020F0502020204030204" pitchFamily="34" charset="0"/>
                <a:cs typeface="Calibri" panose="020F0502020204030204" pitchFamily="34" charset="0"/>
                <a:hlinkClick r:id="rId3"/>
              </a:rPr>
              <a:t>https://waxy.org/2008/11/the_faces_of_mechanical_turk/</a:t>
            </a:r>
            <a:r>
              <a:rPr lang="en-US" dirty="0">
                <a:latin typeface="Calibri" panose="020F0502020204030204" pitchFamily="34" charset="0"/>
                <a:cs typeface="Calibri" panose="020F0502020204030204" pitchFamily="34" charset="0"/>
              </a:rPr>
              <a:t> (By Andy </a:t>
            </a:r>
            <a:r>
              <a:rPr lang="en-US" dirty="0" err="1">
                <a:latin typeface="Calibri" panose="020F0502020204030204" pitchFamily="34" charset="0"/>
                <a:cs typeface="Calibri" panose="020F0502020204030204" pitchFamily="34" charset="0"/>
              </a:rPr>
              <a:t>Baio</a:t>
            </a:r>
            <a:r>
              <a:rPr lang="en-US" dirty="0">
                <a:latin typeface="Calibri" panose="020F0502020204030204" pitchFamily="34" charset="0"/>
                <a:cs typeface="Calibri" panose="020F0502020204030204" pitchFamily="34" charset="0"/>
              </a:rPr>
              <a:t>)</a:t>
            </a:r>
          </a:p>
          <a:p>
            <a:endParaRPr lang="en-US" dirty="0">
              <a:latin typeface="Calibri" panose="020F0502020204030204" pitchFamily="34" charset="0"/>
              <a:cs typeface="Calibri" panose="020F0502020204030204" pitchFamily="34" charset="0"/>
            </a:endParaRPr>
          </a:p>
        </p:txBody>
      </p:sp>
      <p:sp>
        <p:nvSpPr>
          <p:cNvPr id="6" name="Content Placeholder 5">
            <a:extLst>
              <a:ext uri="{FF2B5EF4-FFF2-40B4-BE49-F238E27FC236}">
                <a16:creationId xmlns:a16="http://schemas.microsoft.com/office/drawing/2014/main" id="{A9684D40-CEAD-C01D-54BD-5CECDDA40995}"/>
              </a:ext>
            </a:extLst>
          </p:cNvPr>
          <p:cNvSpPr>
            <a:spLocks noGrp="1"/>
          </p:cNvSpPr>
          <p:nvPr>
            <p:ph idx="1"/>
          </p:nvPr>
        </p:nvSpPr>
        <p:spPr/>
        <p:txBody>
          <a:bodyPr/>
          <a:lstStyle/>
          <a:p>
            <a:endParaRPr lang="en-US"/>
          </a:p>
        </p:txBody>
      </p:sp>
      <p:pic>
        <p:nvPicPr>
          <p:cNvPr id="8" name="Picture 7">
            <a:extLst>
              <a:ext uri="{FF2B5EF4-FFF2-40B4-BE49-F238E27FC236}">
                <a16:creationId xmlns:a16="http://schemas.microsoft.com/office/drawing/2014/main" id="{25941889-457A-581C-F401-582C102BF742}"/>
              </a:ext>
            </a:extLst>
          </p:cNvPr>
          <p:cNvPicPr>
            <a:picLocks noChangeAspect="1"/>
          </p:cNvPicPr>
          <p:nvPr/>
        </p:nvPicPr>
        <p:blipFill>
          <a:blip r:embed="rId4"/>
          <a:stretch>
            <a:fillRect/>
          </a:stretch>
        </p:blipFill>
        <p:spPr>
          <a:xfrm>
            <a:off x="641945" y="1918918"/>
            <a:ext cx="3249951" cy="3977940"/>
          </a:xfrm>
          <a:prstGeom prst="rect">
            <a:avLst/>
          </a:prstGeom>
        </p:spPr>
      </p:pic>
      <p:pic>
        <p:nvPicPr>
          <p:cNvPr id="9" name="Picture 8">
            <a:extLst>
              <a:ext uri="{FF2B5EF4-FFF2-40B4-BE49-F238E27FC236}">
                <a16:creationId xmlns:a16="http://schemas.microsoft.com/office/drawing/2014/main" id="{8D8B731F-2D48-EB5E-BB76-1B5389DF9CE1}"/>
              </a:ext>
            </a:extLst>
          </p:cNvPr>
          <p:cNvPicPr>
            <a:picLocks noChangeAspect="1"/>
          </p:cNvPicPr>
          <p:nvPr/>
        </p:nvPicPr>
        <p:blipFill>
          <a:blip r:embed="rId5"/>
          <a:stretch>
            <a:fillRect/>
          </a:stretch>
        </p:blipFill>
        <p:spPr>
          <a:xfrm>
            <a:off x="3891896" y="1918919"/>
            <a:ext cx="3192644" cy="3984420"/>
          </a:xfrm>
          <a:prstGeom prst="rect">
            <a:avLst/>
          </a:prstGeom>
        </p:spPr>
      </p:pic>
    </p:spTree>
    <p:extLst>
      <p:ext uri="{BB962C8B-B14F-4D97-AF65-F5344CB8AC3E}">
        <p14:creationId xmlns:p14="http://schemas.microsoft.com/office/powerpoint/2010/main" val="4136557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E57D98-396E-1741-8264-6DA3A0B827AA}"/>
              </a:ext>
            </a:extLst>
          </p:cNvPr>
          <p:cNvSpPr>
            <a:spLocks noGrp="1"/>
          </p:cNvSpPr>
          <p:nvPr>
            <p:ph type="title"/>
          </p:nvPr>
        </p:nvSpPr>
        <p:spPr/>
        <p:txBody>
          <a:bodyPr/>
          <a:lstStyle/>
          <a:p>
            <a:r>
              <a:rPr lang="en-US" sz="4000" dirty="0"/>
              <a:t>But Demographics Also Changes Over Time…</a:t>
            </a:r>
            <a:endParaRPr lang="en-US" dirty="0"/>
          </a:p>
        </p:txBody>
      </p:sp>
      <p:pic>
        <p:nvPicPr>
          <p:cNvPr id="6" name="Content Placeholder 5">
            <a:extLst>
              <a:ext uri="{FF2B5EF4-FFF2-40B4-BE49-F238E27FC236}">
                <a16:creationId xmlns:a16="http://schemas.microsoft.com/office/drawing/2014/main" id="{B5C0CB9C-6950-8C4D-9455-AE74A1891782}"/>
              </a:ext>
            </a:extLst>
          </p:cNvPr>
          <p:cNvPicPr>
            <a:picLocks noGrp="1" noChangeAspect="1"/>
          </p:cNvPicPr>
          <p:nvPr>
            <p:ph idx="1"/>
          </p:nvPr>
        </p:nvPicPr>
        <p:blipFill>
          <a:blip r:embed="rId3"/>
          <a:stretch>
            <a:fillRect/>
          </a:stretch>
        </p:blipFill>
        <p:spPr>
          <a:xfrm>
            <a:off x="1172636" y="1656822"/>
            <a:ext cx="6426200" cy="4102100"/>
          </a:xfrm>
        </p:spPr>
      </p:pic>
      <p:sp>
        <p:nvSpPr>
          <p:cNvPr id="4" name="TextBox 3">
            <a:extLst>
              <a:ext uri="{FF2B5EF4-FFF2-40B4-BE49-F238E27FC236}">
                <a16:creationId xmlns:a16="http://schemas.microsoft.com/office/drawing/2014/main" id="{4E5CA57E-F530-0E4A-B309-080D0136C2F0}"/>
              </a:ext>
            </a:extLst>
          </p:cNvPr>
          <p:cNvSpPr txBox="1"/>
          <p:nvPr/>
        </p:nvSpPr>
        <p:spPr>
          <a:xfrm>
            <a:off x="1124632" y="6211669"/>
            <a:ext cx="9538317" cy="646331"/>
          </a:xfrm>
          <a:prstGeom prst="rect">
            <a:avLst/>
          </a:prstGeom>
          <a:noFill/>
        </p:spPr>
        <p:txBody>
          <a:bodyPr wrap="none" rtlCol="0">
            <a:spAutoFit/>
          </a:bodyPr>
          <a:lstStyle/>
          <a:p>
            <a:r>
              <a:rPr lang="en-US" dirty="0">
                <a:latin typeface="Calibri" panose="020F0502020204030204" pitchFamily="34" charset="0"/>
                <a:cs typeface="Calibri" panose="020F0502020204030204" pitchFamily="34" charset="0"/>
              </a:rPr>
              <a:t>Ross, Joel, et al. "Who are the </a:t>
            </a:r>
            <a:r>
              <a:rPr lang="en-US" dirty="0" err="1">
                <a:latin typeface="Calibri" panose="020F0502020204030204" pitchFamily="34" charset="0"/>
                <a:cs typeface="Calibri" panose="020F0502020204030204" pitchFamily="34" charset="0"/>
              </a:rPr>
              <a:t>crowdworkers</a:t>
            </a:r>
            <a:r>
              <a:rPr lang="en-US" dirty="0">
                <a:latin typeface="Calibri" panose="020F0502020204030204" pitchFamily="34" charset="0"/>
                <a:cs typeface="Calibri" panose="020F0502020204030204" pitchFamily="34" charset="0"/>
              </a:rPr>
              <a:t>?: shifting demographics in mechanical </a:t>
            </a:r>
            <a:r>
              <a:rPr lang="en-US" dirty="0" err="1">
                <a:latin typeface="Calibri" panose="020F0502020204030204" pitchFamily="34" charset="0"/>
                <a:cs typeface="Calibri" panose="020F0502020204030204" pitchFamily="34" charset="0"/>
              </a:rPr>
              <a:t>turk</a:t>
            </a:r>
            <a:r>
              <a:rPr lang="en-US" dirty="0">
                <a:latin typeface="Calibri" panose="020F0502020204030204" pitchFamily="34" charset="0"/>
                <a:cs typeface="Calibri" panose="020F0502020204030204" pitchFamily="34" charset="0"/>
              </a:rPr>
              <a:t>." </a:t>
            </a:r>
            <a:r>
              <a:rPr lang="en-US" i="1" dirty="0">
                <a:latin typeface="Calibri" panose="020F0502020204030204" pitchFamily="34" charset="0"/>
                <a:cs typeface="Calibri" panose="020F0502020204030204" pitchFamily="34" charset="0"/>
              </a:rPr>
              <a:t>CHI’10 EA</a:t>
            </a:r>
            <a:endParaRPr lang="en-US" dirty="0">
              <a:latin typeface="Calibri" panose="020F0502020204030204" pitchFamily="34" charset="0"/>
              <a:cs typeface="Calibri" panose="020F0502020204030204" pitchFamily="34" charset="0"/>
            </a:endParaRPr>
          </a:p>
          <a:p>
            <a:endParaRPr lang="en-US" dirty="0">
              <a:latin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34503D4C-0A24-5642-A787-8FA4EA85BBCA}"/>
              </a:ext>
            </a:extLst>
          </p:cNvPr>
          <p:cNvSpPr txBox="1"/>
          <p:nvPr/>
        </p:nvSpPr>
        <p:spPr>
          <a:xfrm>
            <a:off x="7755466" y="2829331"/>
            <a:ext cx="3911601" cy="1569660"/>
          </a:xfrm>
          <a:prstGeom prst="rect">
            <a:avLst/>
          </a:prstGeom>
          <a:noFill/>
        </p:spPr>
        <p:txBody>
          <a:bodyPr wrap="square" rtlCol="0">
            <a:spAutoFit/>
          </a:bodyPr>
          <a:lstStyle/>
          <a:p>
            <a:r>
              <a:rPr lang="en-US" sz="2400" dirty="0">
                <a:latin typeface="Calibri" panose="020F0502020204030204" pitchFamily="34" charset="0"/>
                <a:cs typeface="Calibri" panose="020F0502020204030204" pitchFamily="34" charset="0"/>
              </a:rPr>
              <a:t>From a primary US-based workforce to an increasingly international group of workers. </a:t>
            </a:r>
          </a:p>
        </p:txBody>
      </p:sp>
    </p:spTree>
    <p:extLst>
      <p:ext uri="{BB962C8B-B14F-4D97-AF65-F5344CB8AC3E}">
        <p14:creationId xmlns:p14="http://schemas.microsoft.com/office/powerpoint/2010/main" val="1166131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5F914B-5785-EE40-9610-CF0EBA4E68F7}"/>
              </a:ext>
            </a:extLst>
          </p:cNvPr>
          <p:cNvSpPr>
            <a:spLocks noGrp="1"/>
          </p:cNvSpPr>
          <p:nvPr>
            <p:ph type="title"/>
          </p:nvPr>
        </p:nvSpPr>
        <p:spPr/>
        <p:txBody>
          <a:bodyPr/>
          <a:lstStyle/>
          <a:p>
            <a:r>
              <a:rPr lang="en-US" sz="4000" dirty="0"/>
              <a:t>But Demographics Also Changes Over Time…</a:t>
            </a:r>
            <a:endParaRPr lang="en-US" dirty="0"/>
          </a:p>
        </p:txBody>
      </p:sp>
      <p:pic>
        <p:nvPicPr>
          <p:cNvPr id="6" name="Content Placeholder 5">
            <a:extLst>
              <a:ext uri="{FF2B5EF4-FFF2-40B4-BE49-F238E27FC236}">
                <a16:creationId xmlns:a16="http://schemas.microsoft.com/office/drawing/2014/main" id="{DE2020D9-1C38-7C4B-995C-5506A035595E}"/>
              </a:ext>
            </a:extLst>
          </p:cNvPr>
          <p:cNvPicPr>
            <a:picLocks noGrp="1" noChangeAspect="1"/>
          </p:cNvPicPr>
          <p:nvPr>
            <p:ph idx="1"/>
          </p:nvPr>
        </p:nvPicPr>
        <p:blipFill>
          <a:blip r:embed="rId2"/>
          <a:stretch>
            <a:fillRect/>
          </a:stretch>
        </p:blipFill>
        <p:spPr>
          <a:xfrm>
            <a:off x="1124632" y="1690688"/>
            <a:ext cx="9919170" cy="3863445"/>
          </a:xfrm>
        </p:spPr>
      </p:pic>
      <p:sp>
        <p:nvSpPr>
          <p:cNvPr id="4" name="TextBox 3">
            <a:extLst>
              <a:ext uri="{FF2B5EF4-FFF2-40B4-BE49-F238E27FC236}">
                <a16:creationId xmlns:a16="http://schemas.microsoft.com/office/drawing/2014/main" id="{8388E085-F2E9-DB47-BA90-4A1B1EB749A4}"/>
              </a:ext>
            </a:extLst>
          </p:cNvPr>
          <p:cNvSpPr txBox="1"/>
          <p:nvPr/>
        </p:nvSpPr>
        <p:spPr>
          <a:xfrm>
            <a:off x="1124632" y="6211669"/>
            <a:ext cx="9538317" cy="646331"/>
          </a:xfrm>
          <a:prstGeom prst="rect">
            <a:avLst/>
          </a:prstGeom>
          <a:noFill/>
        </p:spPr>
        <p:txBody>
          <a:bodyPr wrap="none" rtlCol="0">
            <a:spAutoFit/>
          </a:bodyPr>
          <a:lstStyle/>
          <a:p>
            <a:r>
              <a:rPr lang="en-US" dirty="0">
                <a:latin typeface="Calibri" panose="020F0502020204030204" pitchFamily="34" charset="0"/>
                <a:cs typeface="Calibri" panose="020F0502020204030204" pitchFamily="34" charset="0"/>
              </a:rPr>
              <a:t>Ross, Joel, et al. "Who are the </a:t>
            </a:r>
            <a:r>
              <a:rPr lang="en-US" dirty="0" err="1">
                <a:latin typeface="Calibri" panose="020F0502020204030204" pitchFamily="34" charset="0"/>
                <a:cs typeface="Calibri" panose="020F0502020204030204" pitchFamily="34" charset="0"/>
              </a:rPr>
              <a:t>crowdworkers</a:t>
            </a:r>
            <a:r>
              <a:rPr lang="en-US" dirty="0">
                <a:latin typeface="Calibri" panose="020F0502020204030204" pitchFamily="34" charset="0"/>
                <a:cs typeface="Calibri" panose="020F0502020204030204" pitchFamily="34" charset="0"/>
              </a:rPr>
              <a:t>?: shifting demographics in mechanical </a:t>
            </a:r>
            <a:r>
              <a:rPr lang="en-US" dirty="0" err="1">
                <a:latin typeface="Calibri" panose="020F0502020204030204" pitchFamily="34" charset="0"/>
                <a:cs typeface="Calibri" panose="020F0502020204030204" pitchFamily="34" charset="0"/>
              </a:rPr>
              <a:t>turk</a:t>
            </a:r>
            <a:r>
              <a:rPr lang="en-US" dirty="0">
                <a:latin typeface="Calibri" panose="020F0502020204030204" pitchFamily="34" charset="0"/>
                <a:cs typeface="Calibri" panose="020F0502020204030204" pitchFamily="34" charset="0"/>
              </a:rPr>
              <a:t>." </a:t>
            </a:r>
            <a:r>
              <a:rPr lang="en-US" i="1" dirty="0">
                <a:latin typeface="Calibri" panose="020F0502020204030204" pitchFamily="34" charset="0"/>
                <a:cs typeface="Calibri" panose="020F0502020204030204" pitchFamily="34" charset="0"/>
              </a:rPr>
              <a:t>CHI’10 EA</a:t>
            </a:r>
            <a:endParaRPr lang="en-US" dirty="0">
              <a:latin typeface="Calibri" panose="020F0502020204030204" pitchFamily="34" charset="0"/>
              <a:cs typeface="Calibri" panose="020F0502020204030204" pitchFamily="34" charset="0"/>
            </a:endParaRPr>
          </a:p>
          <a:p>
            <a:endParaRPr lang="en-US" dirty="0">
              <a:latin typeface="Optima" panose="02000503060000020004" pitchFamily="2" charset="0"/>
            </a:endParaRPr>
          </a:p>
        </p:txBody>
      </p:sp>
    </p:spTree>
    <p:extLst>
      <p:ext uri="{BB962C8B-B14F-4D97-AF65-F5344CB8AC3E}">
        <p14:creationId xmlns:p14="http://schemas.microsoft.com/office/powerpoint/2010/main" val="41962835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58A5C8-DFCC-774B-A70D-E27769533073}"/>
              </a:ext>
            </a:extLst>
          </p:cNvPr>
          <p:cNvSpPr>
            <a:spLocks noGrp="1"/>
          </p:cNvSpPr>
          <p:nvPr>
            <p:ph type="title"/>
          </p:nvPr>
        </p:nvSpPr>
        <p:spPr/>
        <p:txBody>
          <a:bodyPr/>
          <a:lstStyle/>
          <a:p>
            <a:r>
              <a:rPr lang="en-US" sz="4000" dirty="0"/>
              <a:t>But Demographics Also Changes Over Time…</a:t>
            </a:r>
            <a:endParaRPr lang="en-US" dirty="0"/>
          </a:p>
        </p:txBody>
      </p:sp>
      <p:pic>
        <p:nvPicPr>
          <p:cNvPr id="5" name="Content Placeholder 4">
            <a:extLst>
              <a:ext uri="{FF2B5EF4-FFF2-40B4-BE49-F238E27FC236}">
                <a16:creationId xmlns:a16="http://schemas.microsoft.com/office/drawing/2014/main" id="{4DAEF1F2-EC92-9147-8821-61FA46A9883D}"/>
              </a:ext>
            </a:extLst>
          </p:cNvPr>
          <p:cNvPicPr>
            <a:picLocks noGrp="1" noChangeAspect="1"/>
          </p:cNvPicPr>
          <p:nvPr>
            <p:ph idx="1"/>
          </p:nvPr>
        </p:nvPicPr>
        <p:blipFill>
          <a:blip r:embed="rId3"/>
          <a:stretch>
            <a:fillRect/>
          </a:stretch>
        </p:blipFill>
        <p:spPr>
          <a:xfrm>
            <a:off x="1781747" y="1470025"/>
            <a:ext cx="8628505" cy="4351338"/>
          </a:xfrm>
        </p:spPr>
      </p:pic>
      <p:sp>
        <p:nvSpPr>
          <p:cNvPr id="6" name="TextBox 5">
            <a:extLst>
              <a:ext uri="{FF2B5EF4-FFF2-40B4-BE49-F238E27FC236}">
                <a16:creationId xmlns:a16="http://schemas.microsoft.com/office/drawing/2014/main" id="{43948127-668E-EC4F-8FFA-F83BBCECC22E}"/>
              </a:ext>
            </a:extLst>
          </p:cNvPr>
          <p:cNvSpPr txBox="1"/>
          <p:nvPr/>
        </p:nvSpPr>
        <p:spPr>
          <a:xfrm>
            <a:off x="1124632" y="6211669"/>
            <a:ext cx="9538317" cy="646331"/>
          </a:xfrm>
          <a:prstGeom prst="rect">
            <a:avLst/>
          </a:prstGeom>
          <a:noFill/>
        </p:spPr>
        <p:txBody>
          <a:bodyPr wrap="none" rtlCol="0">
            <a:spAutoFit/>
          </a:bodyPr>
          <a:lstStyle/>
          <a:p>
            <a:r>
              <a:rPr lang="en-US" dirty="0">
                <a:latin typeface="Calibri" panose="020F0502020204030204" pitchFamily="34" charset="0"/>
                <a:cs typeface="Calibri" panose="020F0502020204030204" pitchFamily="34" charset="0"/>
              </a:rPr>
              <a:t>Ross, Joel, et al. "Who are the </a:t>
            </a:r>
            <a:r>
              <a:rPr lang="en-US" dirty="0" err="1">
                <a:latin typeface="Calibri" panose="020F0502020204030204" pitchFamily="34" charset="0"/>
                <a:cs typeface="Calibri" panose="020F0502020204030204" pitchFamily="34" charset="0"/>
              </a:rPr>
              <a:t>crowdworkers</a:t>
            </a:r>
            <a:r>
              <a:rPr lang="en-US" dirty="0">
                <a:latin typeface="Calibri" panose="020F0502020204030204" pitchFamily="34" charset="0"/>
                <a:cs typeface="Calibri" panose="020F0502020204030204" pitchFamily="34" charset="0"/>
              </a:rPr>
              <a:t>?: shifting demographics in mechanical </a:t>
            </a:r>
            <a:r>
              <a:rPr lang="en-US" dirty="0" err="1">
                <a:latin typeface="Calibri" panose="020F0502020204030204" pitchFamily="34" charset="0"/>
                <a:cs typeface="Calibri" panose="020F0502020204030204" pitchFamily="34" charset="0"/>
              </a:rPr>
              <a:t>turk</a:t>
            </a:r>
            <a:r>
              <a:rPr lang="en-US" dirty="0">
                <a:latin typeface="Calibri" panose="020F0502020204030204" pitchFamily="34" charset="0"/>
                <a:cs typeface="Calibri" panose="020F0502020204030204" pitchFamily="34" charset="0"/>
              </a:rPr>
              <a:t>." </a:t>
            </a:r>
            <a:r>
              <a:rPr lang="en-US" i="1" dirty="0">
                <a:latin typeface="Calibri" panose="020F0502020204030204" pitchFamily="34" charset="0"/>
                <a:cs typeface="Calibri" panose="020F0502020204030204" pitchFamily="34" charset="0"/>
              </a:rPr>
              <a:t>CHI’10 EA</a:t>
            </a:r>
            <a:endParaRPr lang="en-US" dirty="0">
              <a:latin typeface="Calibri" panose="020F0502020204030204" pitchFamily="34" charset="0"/>
              <a:cs typeface="Calibri" panose="020F0502020204030204" pitchFamily="34" charset="0"/>
            </a:endParaRPr>
          </a:p>
          <a:p>
            <a:endParaRPr 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9514862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D76C68-8265-614B-A0A6-DF216A8B3978}"/>
              </a:ext>
            </a:extLst>
          </p:cNvPr>
          <p:cNvSpPr>
            <a:spLocks noGrp="1"/>
          </p:cNvSpPr>
          <p:nvPr>
            <p:ph type="title"/>
          </p:nvPr>
        </p:nvSpPr>
        <p:spPr/>
        <p:txBody>
          <a:bodyPr>
            <a:normAutofit/>
          </a:bodyPr>
          <a:lstStyle/>
          <a:p>
            <a:r>
              <a:rPr lang="en-US" sz="3600" dirty="0" err="1"/>
              <a:t>MTurk</a:t>
            </a:r>
            <a:r>
              <a:rPr lang="en-US" sz="3600" dirty="0"/>
              <a:t>-Tracker: A Long-Term Demographic Survey</a:t>
            </a:r>
          </a:p>
        </p:txBody>
      </p:sp>
      <p:sp>
        <p:nvSpPr>
          <p:cNvPr id="6" name="TextBox 5">
            <a:extLst>
              <a:ext uri="{FF2B5EF4-FFF2-40B4-BE49-F238E27FC236}">
                <a16:creationId xmlns:a16="http://schemas.microsoft.com/office/drawing/2014/main" id="{042B9596-F41F-0A4F-8A7A-C3F33DB9E88F}"/>
              </a:ext>
            </a:extLst>
          </p:cNvPr>
          <p:cNvSpPr txBox="1"/>
          <p:nvPr/>
        </p:nvSpPr>
        <p:spPr>
          <a:xfrm>
            <a:off x="0" y="6354375"/>
            <a:ext cx="6577506" cy="461665"/>
          </a:xfrm>
          <a:prstGeom prst="rect">
            <a:avLst/>
          </a:prstGeom>
          <a:noFill/>
        </p:spPr>
        <p:txBody>
          <a:bodyPr wrap="none" rtlCol="0">
            <a:spAutoFit/>
          </a:bodyPr>
          <a:lstStyle/>
          <a:p>
            <a:r>
              <a:rPr lang="en-US" sz="2400" dirty="0">
                <a:latin typeface="Calibri" panose="020F0502020204030204" pitchFamily="34" charset="0"/>
                <a:cs typeface="Calibri" panose="020F0502020204030204" pitchFamily="34" charset="0"/>
              </a:rPr>
              <a:t>Each worker can take at most one survey in 30 days</a:t>
            </a:r>
            <a:endParaRPr lang="en-US" dirty="0">
              <a:latin typeface="Calibri" panose="020F0502020204030204" pitchFamily="34" charset="0"/>
              <a:cs typeface="Calibri" panose="020F0502020204030204" pitchFamily="34" charset="0"/>
            </a:endParaRPr>
          </a:p>
        </p:txBody>
      </p:sp>
      <p:sp>
        <p:nvSpPr>
          <p:cNvPr id="3" name="Rectangle 2">
            <a:extLst>
              <a:ext uri="{FF2B5EF4-FFF2-40B4-BE49-F238E27FC236}">
                <a16:creationId xmlns:a16="http://schemas.microsoft.com/office/drawing/2014/main" id="{CB189F7D-0561-3A4A-AE9E-0874215D751B}"/>
              </a:ext>
            </a:extLst>
          </p:cNvPr>
          <p:cNvSpPr/>
          <p:nvPr/>
        </p:nvSpPr>
        <p:spPr>
          <a:xfrm>
            <a:off x="7018524" y="6400541"/>
            <a:ext cx="4094326" cy="646331"/>
          </a:xfrm>
          <a:prstGeom prst="rect">
            <a:avLst/>
          </a:prstGeom>
        </p:spPr>
        <p:txBody>
          <a:bodyPr wrap="none">
            <a:spAutoFit/>
          </a:bodyPr>
          <a:lstStyle/>
          <a:p>
            <a:r>
              <a:rPr lang="en-US" dirty="0">
                <a:hlinkClick r:id="rId3"/>
              </a:rPr>
              <a:t>https://demographics.mturk-tracker.com/</a:t>
            </a:r>
            <a:endParaRPr lang="en-US" dirty="0"/>
          </a:p>
          <a:p>
            <a:endParaRPr lang="en-US" dirty="0"/>
          </a:p>
        </p:txBody>
      </p:sp>
      <p:pic>
        <p:nvPicPr>
          <p:cNvPr id="4" name="Picture 3">
            <a:extLst>
              <a:ext uri="{FF2B5EF4-FFF2-40B4-BE49-F238E27FC236}">
                <a16:creationId xmlns:a16="http://schemas.microsoft.com/office/drawing/2014/main" id="{93F83D72-67B4-0AB0-F696-C34756A7926F}"/>
              </a:ext>
            </a:extLst>
          </p:cNvPr>
          <p:cNvPicPr>
            <a:picLocks noChangeAspect="1"/>
          </p:cNvPicPr>
          <p:nvPr/>
        </p:nvPicPr>
        <p:blipFill>
          <a:blip r:embed="rId4"/>
          <a:stretch>
            <a:fillRect/>
          </a:stretch>
        </p:blipFill>
        <p:spPr>
          <a:xfrm>
            <a:off x="838200" y="1395497"/>
            <a:ext cx="10060459" cy="4958878"/>
          </a:xfrm>
          <a:prstGeom prst="rect">
            <a:avLst/>
          </a:prstGeom>
        </p:spPr>
      </p:pic>
    </p:spTree>
    <p:extLst>
      <p:ext uri="{BB962C8B-B14F-4D97-AF65-F5344CB8AC3E}">
        <p14:creationId xmlns:p14="http://schemas.microsoft.com/office/powerpoint/2010/main" val="14753973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D76C68-8265-614B-A0A6-DF216A8B3978}"/>
              </a:ext>
            </a:extLst>
          </p:cNvPr>
          <p:cNvSpPr>
            <a:spLocks noGrp="1"/>
          </p:cNvSpPr>
          <p:nvPr>
            <p:ph type="title"/>
          </p:nvPr>
        </p:nvSpPr>
        <p:spPr>
          <a:xfrm>
            <a:off x="838200" y="-41615"/>
            <a:ext cx="10515600" cy="1325563"/>
          </a:xfrm>
        </p:spPr>
        <p:txBody>
          <a:bodyPr>
            <a:normAutofit/>
          </a:bodyPr>
          <a:lstStyle/>
          <a:p>
            <a:r>
              <a:rPr lang="en-US" sz="3600" dirty="0" err="1"/>
              <a:t>MTurk</a:t>
            </a:r>
            <a:r>
              <a:rPr lang="en-US" sz="3600" dirty="0"/>
              <a:t>-Tracker: A Long-Term Demographic Survey</a:t>
            </a:r>
          </a:p>
        </p:txBody>
      </p:sp>
      <p:sp>
        <p:nvSpPr>
          <p:cNvPr id="5" name="Rectangle 4">
            <a:extLst>
              <a:ext uri="{FF2B5EF4-FFF2-40B4-BE49-F238E27FC236}">
                <a16:creationId xmlns:a16="http://schemas.microsoft.com/office/drawing/2014/main" id="{12E9DC91-543D-804C-BD3A-C791F2BACAE9}"/>
              </a:ext>
            </a:extLst>
          </p:cNvPr>
          <p:cNvSpPr/>
          <p:nvPr/>
        </p:nvSpPr>
        <p:spPr>
          <a:xfrm>
            <a:off x="3833228" y="6488668"/>
            <a:ext cx="3915944" cy="369332"/>
          </a:xfrm>
          <a:prstGeom prst="rect">
            <a:avLst/>
          </a:prstGeom>
        </p:spPr>
        <p:txBody>
          <a:bodyPr wrap="none">
            <a:spAutoFit/>
          </a:bodyPr>
          <a:lstStyle/>
          <a:p>
            <a:r>
              <a:rPr lang="en-US" dirty="0">
                <a:hlinkClick r:id="rId2"/>
              </a:rPr>
              <a:t>http://demographics.mturk-tracker.com</a:t>
            </a:r>
            <a:endParaRPr lang="en-US" dirty="0"/>
          </a:p>
        </p:txBody>
      </p:sp>
      <p:pic>
        <p:nvPicPr>
          <p:cNvPr id="8" name="Picture 7">
            <a:extLst>
              <a:ext uri="{FF2B5EF4-FFF2-40B4-BE49-F238E27FC236}">
                <a16:creationId xmlns:a16="http://schemas.microsoft.com/office/drawing/2014/main" id="{9648030A-9B6B-2846-B35B-55ED817F29CB}"/>
              </a:ext>
            </a:extLst>
          </p:cNvPr>
          <p:cNvPicPr>
            <a:picLocks noChangeAspect="1"/>
          </p:cNvPicPr>
          <p:nvPr/>
        </p:nvPicPr>
        <p:blipFill>
          <a:blip r:embed="rId3"/>
          <a:stretch>
            <a:fillRect/>
          </a:stretch>
        </p:blipFill>
        <p:spPr>
          <a:xfrm>
            <a:off x="1585082" y="958809"/>
            <a:ext cx="2185363" cy="5756088"/>
          </a:xfrm>
          <a:prstGeom prst="rect">
            <a:avLst/>
          </a:prstGeom>
        </p:spPr>
      </p:pic>
      <p:pic>
        <p:nvPicPr>
          <p:cNvPr id="6" name="Picture 5">
            <a:extLst>
              <a:ext uri="{FF2B5EF4-FFF2-40B4-BE49-F238E27FC236}">
                <a16:creationId xmlns:a16="http://schemas.microsoft.com/office/drawing/2014/main" id="{A9296351-4422-2942-A452-00BA5E86F406}"/>
              </a:ext>
            </a:extLst>
          </p:cNvPr>
          <p:cNvPicPr>
            <a:picLocks noChangeAspect="1"/>
          </p:cNvPicPr>
          <p:nvPr/>
        </p:nvPicPr>
        <p:blipFill>
          <a:blip r:embed="rId4"/>
          <a:stretch>
            <a:fillRect/>
          </a:stretch>
        </p:blipFill>
        <p:spPr>
          <a:xfrm>
            <a:off x="4256641" y="958809"/>
            <a:ext cx="6350277" cy="2479065"/>
          </a:xfrm>
          <a:prstGeom prst="rect">
            <a:avLst/>
          </a:prstGeom>
        </p:spPr>
      </p:pic>
      <p:pic>
        <p:nvPicPr>
          <p:cNvPr id="7" name="Picture 6">
            <a:extLst>
              <a:ext uri="{FF2B5EF4-FFF2-40B4-BE49-F238E27FC236}">
                <a16:creationId xmlns:a16="http://schemas.microsoft.com/office/drawing/2014/main" id="{59A20BB6-B383-FD4F-820E-1FF681EF6281}"/>
              </a:ext>
            </a:extLst>
          </p:cNvPr>
          <p:cNvPicPr>
            <a:picLocks noChangeAspect="1"/>
          </p:cNvPicPr>
          <p:nvPr/>
        </p:nvPicPr>
        <p:blipFill>
          <a:blip r:embed="rId5"/>
          <a:stretch>
            <a:fillRect/>
          </a:stretch>
        </p:blipFill>
        <p:spPr>
          <a:xfrm>
            <a:off x="4256641" y="3695902"/>
            <a:ext cx="6888486" cy="2575425"/>
          </a:xfrm>
          <a:prstGeom prst="rect">
            <a:avLst/>
          </a:prstGeom>
        </p:spPr>
      </p:pic>
    </p:spTree>
    <p:extLst>
      <p:ext uri="{BB962C8B-B14F-4D97-AF65-F5344CB8AC3E}">
        <p14:creationId xmlns:p14="http://schemas.microsoft.com/office/powerpoint/2010/main" val="3743518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A98016-379E-1B4B-A197-4AC7934ED1F1}"/>
              </a:ext>
            </a:extLst>
          </p:cNvPr>
          <p:cNvSpPr>
            <a:spLocks noGrp="1"/>
          </p:cNvSpPr>
          <p:nvPr>
            <p:ph type="title"/>
          </p:nvPr>
        </p:nvSpPr>
        <p:spPr/>
        <p:txBody>
          <a:bodyPr/>
          <a:lstStyle/>
          <a:p>
            <a:r>
              <a:rPr lang="en-US" dirty="0">
                <a:latin typeface="Calibri" panose="020F0502020204030204" pitchFamily="34" charset="0"/>
                <a:cs typeface="Calibri" panose="020F0502020204030204" pitchFamily="34" charset="0"/>
              </a:rPr>
              <a:t>Warm-up Discussion</a:t>
            </a:r>
          </a:p>
        </p:txBody>
      </p:sp>
      <p:sp>
        <p:nvSpPr>
          <p:cNvPr id="3" name="Content Placeholder 2">
            <a:extLst>
              <a:ext uri="{FF2B5EF4-FFF2-40B4-BE49-F238E27FC236}">
                <a16:creationId xmlns:a16="http://schemas.microsoft.com/office/drawing/2014/main" id="{E50D190A-7D00-1C44-A24D-70DE452A4FC2}"/>
              </a:ext>
            </a:extLst>
          </p:cNvPr>
          <p:cNvSpPr>
            <a:spLocks noGrp="1"/>
          </p:cNvSpPr>
          <p:nvPr>
            <p:ph idx="1"/>
          </p:nvPr>
        </p:nvSpPr>
        <p:spPr>
          <a:xfrm>
            <a:off x="838199" y="1825624"/>
            <a:ext cx="11123952" cy="4782993"/>
          </a:xfrm>
        </p:spPr>
        <p:txBody>
          <a:bodyPr>
            <a:normAutofit/>
          </a:bodyPr>
          <a:lstStyle/>
          <a:p>
            <a:pPr marL="0" indent="0">
              <a:buNone/>
            </a:pPr>
            <a:r>
              <a:rPr lang="en-US" dirty="0">
                <a:latin typeface="Calibri" panose="020F0502020204030204" pitchFamily="34" charset="0"/>
                <a:cs typeface="Calibri" panose="020F0502020204030204" pitchFamily="34" charset="0"/>
              </a:rPr>
              <a:t>Does the demographic information collected from self-reported survey responses suffer from any problems?</a:t>
            </a:r>
          </a:p>
          <a:p>
            <a:pPr marL="0" indent="0">
              <a:buNone/>
            </a:pPr>
            <a:endParaRPr lang="en-US" dirty="0">
              <a:latin typeface="Calibri" panose="020F0502020204030204" pitchFamily="34" charset="0"/>
              <a:cs typeface="Calibri" panose="020F0502020204030204" pitchFamily="34" charset="0"/>
            </a:endParaRPr>
          </a:p>
          <a:p>
            <a:pPr marL="0" indent="0">
              <a:buNone/>
            </a:pPr>
            <a:r>
              <a:rPr lang="en-US" dirty="0">
                <a:latin typeface="Calibri" panose="020F0502020204030204" pitchFamily="34" charset="0"/>
                <a:cs typeface="Calibri" panose="020F0502020204030204" pitchFamily="34" charset="0"/>
              </a:rPr>
              <a:t>Can </a:t>
            </a:r>
            <a:r>
              <a:rPr lang="en-US">
                <a:latin typeface="Calibri" panose="020F0502020204030204" pitchFamily="34" charset="0"/>
                <a:cs typeface="Calibri" panose="020F0502020204030204" pitchFamily="34" charset="0"/>
              </a:rPr>
              <a:t>you come </a:t>
            </a:r>
            <a:r>
              <a:rPr lang="en-US" dirty="0">
                <a:latin typeface="Calibri" panose="020F0502020204030204" pitchFamily="34" charset="0"/>
                <a:cs typeface="Calibri" panose="020F0502020204030204" pitchFamily="34" charset="0"/>
              </a:rPr>
              <a:t>up with potential fixes for the problems?</a:t>
            </a:r>
          </a:p>
          <a:p>
            <a:pPr marL="0" indent="0">
              <a:buNone/>
            </a:pPr>
            <a:endParaRPr lang="en-US" dirty="0">
              <a:latin typeface="Calibri" panose="020F0502020204030204" pitchFamily="34" charset="0"/>
              <a:cs typeface="Calibri" panose="020F0502020204030204" pitchFamily="34" charset="0"/>
            </a:endParaRPr>
          </a:p>
          <a:p>
            <a:pPr marL="0" indent="0">
              <a:buNone/>
            </a:pPr>
            <a:r>
              <a:rPr lang="en-US" dirty="0">
                <a:latin typeface="Calibri" panose="020F0502020204030204" pitchFamily="34" charset="0"/>
                <a:cs typeface="Calibri" panose="020F0502020204030204" pitchFamily="34" charset="0"/>
              </a:rPr>
              <a:t>What about </a:t>
            </a:r>
            <a:r>
              <a:rPr lang="en-US" dirty="0"/>
              <a:t>ethnographic analysis of digital trace in the required reading?</a:t>
            </a:r>
            <a:endParaRPr lang="en-US" dirty="0">
              <a:latin typeface="Calibri" panose="020F0502020204030204" pitchFamily="34" charset="0"/>
              <a:cs typeface="Calibri" panose="020F0502020204030204" pitchFamily="34" charset="0"/>
            </a:endParaRPr>
          </a:p>
          <a:p>
            <a:pPr marL="0" indent="0">
              <a:buNone/>
            </a:pPr>
            <a:endParaRPr lang="en-US" dirty="0">
              <a:latin typeface="Calibri" panose="020F0502020204030204" pitchFamily="34" charset="0"/>
              <a:cs typeface="Calibri" panose="020F0502020204030204" pitchFamily="34" charset="0"/>
            </a:endParaRPr>
          </a:p>
          <a:p>
            <a:r>
              <a:rPr lang="en-US" dirty="0">
                <a:solidFill>
                  <a:schemeClr val="bg1"/>
                </a:solidFill>
                <a:latin typeface="Calibri" panose="020F0502020204030204" pitchFamily="34" charset="0"/>
                <a:cs typeface="Calibri" panose="020F0502020204030204" pitchFamily="34" charset="0"/>
              </a:rPr>
              <a:t>Potential issue 1: Data bias (sampling bias, human bias)</a:t>
            </a:r>
          </a:p>
          <a:p>
            <a:r>
              <a:rPr lang="en-US" dirty="0">
                <a:solidFill>
                  <a:schemeClr val="bg1"/>
                </a:solidFill>
                <a:latin typeface="Calibri" panose="020F0502020204030204" pitchFamily="34" charset="0"/>
                <a:cs typeface="Calibri" panose="020F0502020204030204" pitchFamily="34" charset="0"/>
              </a:rPr>
              <a:t>Potential issue 2: Untruthful self-reports</a:t>
            </a:r>
          </a:p>
        </p:txBody>
      </p:sp>
    </p:spTree>
    <p:extLst>
      <p:ext uri="{BB962C8B-B14F-4D97-AF65-F5344CB8AC3E}">
        <p14:creationId xmlns:p14="http://schemas.microsoft.com/office/powerpoint/2010/main" val="17839649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A98016-379E-1B4B-A197-4AC7934ED1F1}"/>
              </a:ext>
            </a:extLst>
          </p:cNvPr>
          <p:cNvSpPr>
            <a:spLocks noGrp="1"/>
          </p:cNvSpPr>
          <p:nvPr>
            <p:ph type="title"/>
          </p:nvPr>
        </p:nvSpPr>
        <p:spPr/>
        <p:txBody>
          <a:bodyPr/>
          <a:lstStyle/>
          <a:p>
            <a:r>
              <a:rPr lang="en-US" dirty="0">
                <a:latin typeface="Calibri" panose="020F0502020204030204" pitchFamily="34" charset="0"/>
                <a:cs typeface="Calibri" panose="020F0502020204030204" pitchFamily="34" charset="0"/>
              </a:rPr>
              <a:t>Warm-up Discussion</a:t>
            </a:r>
          </a:p>
        </p:txBody>
      </p:sp>
      <p:sp>
        <p:nvSpPr>
          <p:cNvPr id="3" name="Content Placeholder 2">
            <a:extLst>
              <a:ext uri="{FF2B5EF4-FFF2-40B4-BE49-F238E27FC236}">
                <a16:creationId xmlns:a16="http://schemas.microsoft.com/office/drawing/2014/main" id="{E50D190A-7D00-1C44-A24D-70DE452A4FC2}"/>
              </a:ext>
            </a:extLst>
          </p:cNvPr>
          <p:cNvSpPr>
            <a:spLocks noGrp="1"/>
          </p:cNvSpPr>
          <p:nvPr>
            <p:ph idx="1"/>
          </p:nvPr>
        </p:nvSpPr>
        <p:spPr>
          <a:xfrm>
            <a:off x="838199" y="1825624"/>
            <a:ext cx="11123952" cy="4782993"/>
          </a:xfrm>
        </p:spPr>
        <p:txBody>
          <a:bodyPr>
            <a:normAutofit/>
          </a:bodyPr>
          <a:lstStyle/>
          <a:p>
            <a:pPr marL="0" indent="0">
              <a:buNone/>
            </a:pPr>
            <a:r>
              <a:rPr lang="en-US" dirty="0">
                <a:latin typeface="Calibri" panose="020F0502020204030204" pitchFamily="34" charset="0"/>
                <a:cs typeface="Calibri" panose="020F0502020204030204" pitchFamily="34" charset="0"/>
              </a:rPr>
              <a:t>Does the demographic information collected from self-reported survey responses suffer from any problems?</a:t>
            </a:r>
          </a:p>
          <a:p>
            <a:pPr marL="0" indent="0">
              <a:buNone/>
            </a:pPr>
            <a:endParaRPr lang="en-US" dirty="0">
              <a:latin typeface="Calibri" panose="020F0502020204030204" pitchFamily="34" charset="0"/>
              <a:cs typeface="Calibri" panose="020F0502020204030204" pitchFamily="34" charset="0"/>
            </a:endParaRPr>
          </a:p>
          <a:p>
            <a:pPr marL="0" indent="0">
              <a:buNone/>
            </a:pPr>
            <a:r>
              <a:rPr lang="en-US" dirty="0">
                <a:latin typeface="Calibri" panose="020F0502020204030204" pitchFamily="34" charset="0"/>
                <a:cs typeface="Calibri" panose="020F0502020204030204" pitchFamily="34" charset="0"/>
              </a:rPr>
              <a:t>Can you come up with potential fixes for the problems?</a:t>
            </a:r>
          </a:p>
          <a:p>
            <a:pPr marL="0" indent="0">
              <a:buNone/>
            </a:pPr>
            <a:endParaRPr lang="en-US" dirty="0">
              <a:latin typeface="Calibri" panose="020F0502020204030204" pitchFamily="34" charset="0"/>
              <a:cs typeface="Calibri" panose="020F0502020204030204" pitchFamily="34" charset="0"/>
            </a:endParaRPr>
          </a:p>
          <a:p>
            <a:pPr marL="0" indent="0">
              <a:buNone/>
            </a:pPr>
            <a:r>
              <a:rPr lang="en-US" dirty="0">
                <a:latin typeface="Calibri" panose="020F0502020204030204" pitchFamily="34" charset="0"/>
                <a:cs typeface="Calibri" panose="020F0502020204030204" pitchFamily="34" charset="0"/>
              </a:rPr>
              <a:t>What about </a:t>
            </a:r>
            <a:r>
              <a:rPr lang="en-US" dirty="0"/>
              <a:t>ethnographic analysis of digital trace in the required reading?</a:t>
            </a:r>
            <a:endParaRPr lang="en-US" dirty="0">
              <a:latin typeface="Calibri" panose="020F0502020204030204" pitchFamily="34" charset="0"/>
              <a:cs typeface="Calibri" panose="020F0502020204030204" pitchFamily="34" charset="0"/>
            </a:endParaRPr>
          </a:p>
          <a:p>
            <a:pPr marL="0" indent="0">
              <a:buNone/>
            </a:pPr>
            <a:endParaRPr lang="en-US"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Potential issue 1: Data bias (sampling bias, human bias)</a:t>
            </a:r>
          </a:p>
          <a:p>
            <a:r>
              <a:rPr lang="en-US" dirty="0">
                <a:latin typeface="Calibri" panose="020F0502020204030204" pitchFamily="34" charset="0"/>
                <a:cs typeface="Calibri" panose="020F0502020204030204" pitchFamily="34" charset="0"/>
              </a:rPr>
              <a:t>Potential issue 2: Untruthful self-reports</a:t>
            </a:r>
          </a:p>
        </p:txBody>
      </p:sp>
    </p:spTree>
    <p:extLst>
      <p:ext uri="{BB962C8B-B14F-4D97-AF65-F5344CB8AC3E}">
        <p14:creationId xmlns:p14="http://schemas.microsoft.com/office/powerpoint/2010/main" val="1715467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A98016-379E-1B4B-A197-4AC7934ED1F1}"/>
              </a:ext>
            </a:extLst>
          </p:cNvPr>
          <p:cNvSpPr>
            <a:spLocks noGrp="1"/>
          </p:cNvSpPr>
          <p:nvPr>
            <p:ph type="title"/>
          </p:nvPr>
        </p:nvSpPr>
        <p:spPr/>
        <p:txBody>
          <a:bodyPr/>
          <a:lstStyle/>
          <a:p>
            <a:r>
              <a:rPr lang="en-US" dirty="0">
                <a:latin typeface="Calibri" panose="020F0502020204030204" pitchFamily="34" charset="0"/>
                <a:cs typeface="Calibri" panose="020F0502020204030204" pitchFamily="34" charset="0"/>
              </a:rPr>
              <a:t>Sampling Bias</a:t>
            </a:r>
          </a:p>
        </p:txBody>
      </p:sp>
      <p:sp>
        <p:nvSpPr>
          <p:cNvPr id="3" name="Content Placeholder 2">
            <a:extLst>
              <a:ext uri="{FF2B5EF4-FFF2-40B4-BE49-F238E27FC236}">
                <a16:creationId xmlns:a16="http://schemas.microsoft.com/office/drawing/2014/main" id="{E50D190A-7D00-1C44-A24D-70DE452A4FC2}"/>
              </a:ext>
            </a:extLst>
          </p:cNvPr>
          <p:cNvSpPr>
            <a:spLocks noGrp="1"/>
          </p:cNvSpPr>
          <p:nvPr>
            <p:ph idx="1"/>
          </p:nvPr>
        </p:nvSpPr>
        <p:spPr/>
        <p:txBody>
          <a:bodyPr/>
          <a:lstStyle/>
          <a:p>
            <a:pPr marL="0" indent="0">
              <a:buNone/>
            </a:pPr>
            <a:r>
              <a:rPr lang="en-US" dirty="0">
                <a:latin typeface="Calibri" panose="020F0502020204030204" pitchFamily="34" charset="0"/>
                <a:cs typeface="Calibri" panose="020F0502020204030204" pitchFamily="34" charset="0"/>
              </a:rPr>
              <a:t>Ideally, we want to select participants from the population “uniformly at random”.  </a:t>
            </a:r>
          </a:p>
          <a:p>
            <a:pPr marL="0" indent="0">
              <a:buNone/>
            </a:pPr>
            <a:endParaRPr lang="en-US" dirty="0">
              <a:latin typeface="Calibri" panose="020F0502020204030204" pitchFamily="34" charset="0"/>
              <a:cs typeface="Calibri" panose="020F0502020204030204" pitchFamily="34" charset="0"/>
            </a:endParaRPr>
          </a:p>
          <a:p>
            <a:pPr marL="0" indent="0">
              <a:buNone/>
            </a:pPr>
            <a:r>
              <a:rPr lang="en-US" dirty="0">
                <a:latin typeface="Calibri" panose="020F0502020204030204" pitchFamily="34" charset="0"/>
                <a:cs typeface="Calibri" panose="020F0502020204030204" pitchFamily="34" charset="0"/>
              </a:rPr>
              <a:t>However, it’s not always that easy…</a:t>
            </a:r>
          </a:p>
          <a:p>
            <a:pPr marL="0" indent="0">
              <a:buNone/>
            </a:pPr>
            <a:endParaRPr lang="en-US" dirty="0">
              <a:latin typeface="Optima" panose="02000503060000020004" pitchFamily="2" charset="0"/>
            </a:endParaRPr>
          </a:p>
        </p:txBody>
      </p:sp>
    </p:spTree>
    <p:extLst>
      <p:ext uri="{BB962C8B-B14F-4D97-AF65-F5344CB8AC3E}">
        <p14:creationId xmlns:p14="http://schemas.microsoft.com/office/powerpoint/2010/main" val="176260944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1948 US Presidential Election</a:t>
            </a:r>
          </a:p>
        </p:txBody>
      </p:sp>
      <p:sp>
        <p:nvSpPr>
          <p:cNvPr id="3" name="Content Placeholder 2"/>
          <p:cNvSpPr>
            <a:spLocks noGrp="1"/>
          </p:cNvSpPr>
          <p:nvPr>
            <p:ph idx="1"/>
          </p:nvPr>
        </p:nvSpPr>
        <p:spPr>
          <a:xfrm>
            <a:off x="430426" y="1837981"/>
            <a:ext cx="11036643" cy="4351338"/>
          </a:xfrm>
        </p:spPr>
        <p:txBody>
          <a:bodyPr/>
          <a:lstStyle/>
          <a:p>
            <a:r>
              <a:rPr lang="en-US" dirty="0"/>
              <a:t>Truman vs. Dewey</a:t>
            </a:r>
          </a:p>
          <a:p>
            <a:r>
              <a:rPr lang="en-US" dirty="0"/>
              <a:t>Chicago Daily Tribune decided to run a phone poll of how people </a:t>
            </a:r>
            <a:r>
              <a:rPr lang="en-US" u="sng" dirty="0"/>
              <a:t>voted</a:t>
            </a:r>
            <a:endParaRPr lang="en-US" dirty="0"/>
          </a:p>
        </p:txBody>
      </p:sp>
      <p:pic>
        <p:nvPicPr>
          <p:cNvPr id="4" name="Picture 3"/>
          <p:cNvPicPr>
            <a:picLocks noChangeAspect="1"/>
          </p:cNvPicPr>
          <p:nvPr/>
        </p:nvPicPr>
        <p:blipFill>
          <a:blip r:embed="rId2"/>
          <a:stretch>
            <a:fillRect/>
          </a:stretch>
        </p:blipFill>
        <p:spPr>
          <a:xfrm>
            <a:off x="2817340" y="3073879"/>
            <a:ext cx="5103340" cy="3550012"/>
          </a:xfrm>
          <a:prstGeom prst="rect">
            <a:avLst/>
          </a:prstGeom>
        </p:spPr>
      </p:pic>
    </p:spTree>
    <p:extLst>
      <p:ext uri="{BB962C8B-B14F-4D97-AF65-F5344CB8AC3E}">
        <p14:creationId xmlns:p14="http://schemas.microsoft.com/office/powerpoint/2010/main" val="1656384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EE99CD-A84E-054F-81E4-17C85AB0F4B0}"/>
              </a:ext>
            </a:extLst>
          </p:cNvPr>
          <p:cNvSpPr>
            <a:spLocks noGrp="1"/>
          </p:cNvSpPr>
          <p:nvPr>
            <p:ph type="title"/>
          </p:nvPr>
        </p:nvSpPr>
        <p:spPr/>
        <p:txBody>
          <a:bodyPr/>
          <a:lstStyle/>
          <a:p>
            <a:r>
              <a:rPr lang="en-US" dirty="0"/>
              <a:t>Logistics: Review and Project Proposal</a:t>
            </a:r>
          </a:p>
        </p:txBody>
      </p:sp>
      <p:sp>
        <p:nvSpPr>
          <p:cNvPr id="3" name="Content Placeholder 2">
            <a:extLst>
              <a:ext uri="{FF2B5EF4-FFF2-40B4-BE49-F238E27FC236}">
                <a16:creationId xmlns:a16="http://schemas.microsoft.com/office/drawing/2014/main" id="{D5BCE355-3D13-0F46-807F-0919C2C19919}"/>
              </a:ext>
            </a:extLst>
          </p:cNvPr>
          <p:cNvSpPr>
            <a:spLocks noGrp="1"/>
          </p:cNvSpPr>
          <p:nvPr>
            <p:ph idx="1"/>
          </p:nvPr>
        </p:nvSpPr>
        <p:spPr/>
        <p:txBody>
          <a:bodyPr>
            <a:normAutofit lnSpcReduction="10000"/>
          </a:bodyPr>
          <a:lstStyle/>
          <a:p>
            <a:r>
              <a:rPr lang="en-US" sz="2400" dirty="0"/>
              <a:t>Review:</a:t>
            </a:r>
          </a:p>
          <a:p>
            <a:pPr lvl="1"/>
            <a:r>
              <a:rPr lang="en-US" dirty="0"/>
              <a:t>Need to elaborate your answers.</a:t>
            </a:r>
          </a:p>
          <a:p>
            <a:pPr lvl="1"/>
            <a:r>
              <a:rPr lang="en-US" dirty="0"/>
              <a:t>I have marked some submissions (with 0.5 gradings or additional comments) that are below the bar. </a:t>
            </a:r>
          </a:p>
          <a:p>
            <a:endParaRPr lang="en-US" dirty="0"/>
          </a:p>
          <a:p>
            <a:r>
              <a:rPr lang="en-US" dirty="0"/>
              <a:t>Project proposal</a:t>
            </a:r>
          </a:p>
          <a:p>
            <a:pPr lvl="1"/>
            <a:r>
              <a:rPr lang="en-US" dirty="0"/>
              <a:t>Due this Friday.</a:t>
            </a:r>
          </a:p>
          <a:p>
            <a:pPr lvl="1"/>
            <a:r>
              <a:rPr lang="en-US" dirty="0"/>
              <a:t>Topics are relatively flexible: as long as your project focuses on “humans” in the computation process</a:t>
            </a:r>
          </a:p>
          <a:p>
            <a:pPr lvl="2"/>
            <a:r>
              <a:rPr lang="en-US" dirty="0"/>
              <a:t>I might suggest/require changes after the proposal </a:t>
            </a:r>
          </a:p>
          <a:p>
            <a:pPr lvl="1"/>
            <a:r>
              <a:rPr lang="en-US" dirty="0"/>
              <a:t>You may check the list of example/past projects </a:t>
            </a:r>
          </a:p>
        </p:txBody>
      </p:sp>
    </p:spTree>
    <p:extLst>
      <p:ext uri="{BB962C8B-B14F-4D97-AF65-F5344CB8AC3E}">
        <p14:creationId xmlns:p14="http://schemas.microsoft.com/office/powerpoint/2010/main" val="265021161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459893" y="326481"/>
            <a:ext cx="7795743" cy="6136103"/>
          </a:xfrm>
          <a:prstGeom prst="rect">
            <a:avLst/>
          </a:prstGeom>
        </p:spPr>
      </p:pic>
      <p:sp>
        <p:nvSpPr>
          <p:cNvPr id="5" name="Oval 4"/>
          <p:cNvSpPr/>
          <p:nvPr/>
        </p:nvSpPr>
        <p:spPr>
          <a:xfrm>
            <a:off x="2928551" y="1000897"/>
            <a:ext cx="3521676" cy="3002692"/>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172995" y="654909"/>
            <a:ext cx="2334613" cy="923330"/>
          </a:xfrm>
          <a:prstGeom prst="rect">
            <a:avLst/>
          </a:prstGeom>
          <a:noFill/>
        </p:spPr>
        <p:txBody>
          <a:bodyPr wrap="none" rtlCol="0">
            <a:spAutoFit/>
          </a:bodyPr>
          <a:lstStyle/>
          <a:p>
            <a:r>
              <a:rPr lang="en-US" sz="5400"/>
              <a:t>Truman</a:t>
            </a:r>
            <a:endParaRPr lang="en-US"/>
          </a:p>
        </p:txBody>
      </p:sp>
      <p:cxnSp>
        <p:nvCxnSpPr>
          <p:cNvPr id="8" name="Straight Arrow Connector 7"/>
          <p:cNvCxnSpPr/>
          <p:nvPr/>
        </p:nvCxnSpPr>
        <p:spPr>
          <a:xfrm>
            <a:off x="2465174" y="1235677"/>
            <a:ext cx="729048" cy="201432"/>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33256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Happened?</a:t>
            </a:r>
          </a:p>
        </p:txBody>
      </p:sp>
      <p:sp>
        <p:nvSpPr>
          <p:cNvPr id="3" name="Content Placeholder 2"/>
          <p:cNvSpPr>
            <a:spLocks noGrp="1"/>
          </p:cNvSpPr>
          <p:nvPr>
            <p:ph idx="1"/>
          </p:nvPr>
        </p:nvSpPr>
        <p:spPr/>
        <p:txBody>
          <a:bodyPr>
            <a:normAutofit fontScale="92500" lnSpcReduction="20000"/>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a:t>One explanation: we cannot claim anything for certain.</a:t>
            </a:r>
          </a:p>
          <a:p>
            <a:pPr marL="0" lvl="0" indent="0">
              <a:lnSpc>
                <a:spcPct val="100000"/>
              </a:lnSpc>
              <a:spcBef>
                <a:spcPts val="0"/>
              </a:spcBef>
              <a:buNone/>
              <a:defRPr/>
            </a:pPr>
            <a:endParaRPr lang="en-US" dirty="0"/>
          </a:p>
          <a:p>
            <a:pPr marL="0" lvl="0" indent="0">
              <a:lnSpc>
                <a:spcPct val="100000"/>
              </a:lnSpc>
              <a:spcBef>
                <a:spcPts val="0"/>
              </a:spcBef>
              <a:buNone/>
              <a:defRPr/>
            </a:pPr>
            <a:r>
              <a:rPr lang="en-US" dirty="0"/>
              <a:t>“</a:t>
            </a:r>
            <a:r>
              <a:rPr lang="en-US" dirty="0">
                <a:hlinkClick r:id="rId2"/>
              </a:rPr>
              <a:t>The Inescapability of Uncertainty: AI, Uncertainty, and Why You Should Vote No Matter What Predictions Say</a:t>
            </a:r>
            <a:r>
              <a:rPr lang="en-US" dirty="0"/>
              <a:t>”. Vaughan and Wallach. 2016.</a:t>
            </a:r>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defTabSz="914400" eaLnBrk="1" fontAlgn="auto" latinLnBrk="0" hangingPunct="1">
              <a:lnSpc>
                <a:spcPct val="100000"/>
              </a:lnSpc>
              <a:spcBef>
                <a:spcPts val="0"/>
              </a:spcBef>
              <a:spcAft>
                <a:spcPts val="0"/>
              </a:spcAft>
              <a:buClrTx/>
              <a:buSzTx/>
              <a:buFontTx/>
              <a:buNone/>
              <a:tabLst/>
              <a:defRPr/>
            </a:pPr>
            <a:r>
              <a:rPr lang="en-US" dirty="0"/>
              <a:t>However, there are bigger issues here</a:t>
            </a:r>
            <a:r>
              <a:rPr lang="mr-IN" dirty="0"/>
              <a:t>…</a:t>
            </a:r>
            <a:endParaRPr lang="en-US" dirty="0"/>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lvl="1">
              <a:lnSpc>
                <a:spcPct val="100000"/>
              </a:lnSpc>
              <a:spcBef>
                <a:spcPts val="0"/>
              </a:spcBef>
              <a:buFontTx/>
              <a:buChar char="-"/>
            </a:pPr>
            <a:r>
              <a:rPr lang="en-US" dirty="0"/>
              <a:t>Phones are expensive in 1948</a:t>
            </a:r>
            <a:r>
              <a:rPr lang="mr-IN" dirty="0"/>
              <a:t>…</a:t>
            </a:r>
            <a:endParaRPr lang="en-US" dirty="0"/>
          </a:p>
          <a:p>
            <a:pPr lvl="1">
              <a:lnSpc>
                <a:spcPct val="100000"/>
              </a:lnSpc>
              <a:spcBef>
                <a:spcPts val="0"/>
              </a:spcBef>
              <a:buFontTx/>
              <a:buChar char="-"/>
            </a:pPr>
            <a:r>
              <a:rPr lang="en-US" dirty="0"/>
              <a:t>Dewey was more favored in rich populations</a:t>
            </a:r>
          </a:p>
          <a:p>
            <a:pPr lvl="1">
              <a:lnSpc>
                <a:spcPct val="100000"/>
              </a:lnSpc>
              <a:spcBef>
                <a:spcPts val="0"/>
              </a:spcBef>
              <a:buFontTx/>
              <a:buChar char="-"/>
            </a:pPr>
            <a:endParaRPr lang="en-US" dirty="0"/>
          </a:p>
          <a:p>
            <a:pPr lvl="1">
              <a:lnSpc>
                <a:spcPct val="100000"/>
              </a:lnSpc>
              <a:spcBef>
                <a:spcPts val="0"/>
              </a:spcBef>
              <a:buFontTx/>
              <a:buChar char="-"/>
            </a:pPr>
            <a:r>
              <a:rPr lang="en-US" dirty="0"/>
              <a:t>Imagine you are polling from people in DC/Texas/NY to predict who will win the presidential election</a:t>
            </a:r>
            <a:r>
              <a:rPr lang="mr-IN" dirty="0"/>
              <a:t>…</a:t>
            </a:r>
            <a:endParaRPr lang="en-US" dirty="0"/>
          </a:p>
        </p:txBody>
      </p:sp>
    </p:spTree>
    <p:extLst>
      <p:ext uri="{BB962C8B-B14F-4D97-AF65-F5344CB8AC3E}">
        <p14:creationId xmlns:p14="http://schemas.microsoft.com/office/powerpoint/2010/main" val="365632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B99EDE-4CC9-BA43-9C88-5AE0BFDB8947}"/>
              </a:ext>
            </a:extLst>
          </p:cNvPr>
          <p:cNvSpPr>
            <a:spLocks noGrp="1"/>
          </p:cNvSpPr>
          <p:nvPr>
            <p:ph type="title"/>
          </p:nvPr>
        </p:nvSpPr>
        <p:spPr/>
        <p:txBody>
          <a:bodyPr/>
          <a:lstStyle/>
          <a:p>
            <a:r>
              <a:rPr lang="en-US" dirty="0"/>
              <a:t>Sampling Bias</a:t>
            </a:r>
          </a:p>
        </p:txBody>
      </p:sp>
      <p:sp>
        <p:nvSpPr>
          <p:cNvPr id="3" name="Content Placeholder 2">
            <a:extLst>
              <a:ext uri="{FF2B5EF4-FFF2-40B4-BE49-F238E27FC236}">
                <a16:creationId xmlns:a16="http://schemas.microsoft.com/office/drawing/2014/main" id="{C295691B-7C0C-C84F-AE81-7D59CF23B51E}"/>
              </a:ext>
            </a:extLst>
          </p:cNvPr>
          <p:cNvSpPr>
            <a:spLocks noGrp="1"/>
          </p:cNvSpPr>
          <p:nvPr>
            <p:ph idx="1"/>
          </p:nvPr>
        </p:nvSpPr>
        <p:spPr>
          <a:xfrm>
            <a:off x="838200" y="1825625"/>
            <a:ext cx="11016632" cy="4351338"/>
          </a:xfrm>
        </p:spPr>
        <p:txBody>
          <a:bodyPr/>
          <a:lstStyle/>
          <a:p>
            <a:r>
              <a:rPr lang="en-US" dirty="0"/>
              <a:t>No simple solutions: Be aware of the issue and think about the impact it might bring in your results.</a:t>
            </a:r>
          </a:p>
          <a:p>
            <a:endParaRPr lang="en-US" dirty="0"/>
          </a:p>
          <a:p>
            <a:r>
              <a:rPr lang="en-US" dirty="0"/>
              <a:t>You might be able to “correct” the bias if you have additional knowledge.</a:t>
            </a:r>
          </a:p>
          <a:p>
            <a:pPr lvl="1"/>
            <a:r>
              <a:rPr lang="en-US" dirty="0"/>
              <a:t>Importance sampling</a:t>
            </a:r>
          </a:p>
          <a:p>
            <a:pPr lvl="1"/>
            <a:r>
              <a:rPr lang="en-US" dirty="0"/>
              <a:t>Potentially interesting/relevant paper</a:t>
            </a:r>
          </a:p>
          <a:p>
            <a:pPr lvl="2"/>
            <a:r>
              <a:rPr lang="en-US" dirty="0">
                <a:hlinkClick r:id="rId2"/>
              </a:rPr>
              <a:t>Conducting Truthful Surveys, Cheaply</a:t>
            </a:r>
            <a:r>
              <a:rPr lang="en-US" dirty="0"/>
              <a:t>. Roth and </a:t>
            </a:r>
            <a:r>
              <a:rPr lang="en-US" dirty="0" err="1"/>
              <a:t>Schoenebeck</a:t>
            </a:r>
            <a:r>
              <a:rPr lang="en-US" dirty="0"/>
              <a:t>. EC 2012.</a:t>
            </a:r>
          </a:p>
        </p:txBody>
      </p:sp>
    </p:spTree>
    <p:extLst>
      <p:ext uri="{BB962C8B-B14F-4D97-AF65-F5344CB8AC3E}">
        <p14:creationId xmlns:p14="http://schemas.microsoft.com/office/powerpoint/2010/main" val="383706000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Are Workers Honest?</a:t>
            </a:r>
          </a:p>
        </p:txBody>
      </p:sp>
      <p:sp>
        <p:nvSpPr>
          <p:cNvPr id="3" name="Content Placeholder 2"/>
          <p:cNvSpPr>
            <a:spLocks noGrp="1"/>
          </p:cNvSpPr>
          <p:nvPr>
            <p:ph idx="1"/>
          </p:nvPr>
        </p:nvSpPr>
        <p:spPr>
          <a:xfrm>
            <a:off x="838200" y="1825625"/>
            <a:ext cx="11034010" cy="4351338"/>
          </a:xfrm>
        </p:spPr>
        <p:txBody>
          <a:bodyPr>
            <a:normAutofit/>
          </a:bodyPr>
          <a:lstStyle/>
          <a:p>
            <a:r>
              <a:rPr lang="en-US" dirty="0"/>
              <a:t>Workers are asked to answer demographics questions [Suri et al. 2011]</a:t>
            </a:r>
          </a:p>
          <a:p>
            <a:pPr lvl="1"/>
            <a:r>
              <a:rPr lang="en-US" dirty="0"/>
              <a:t>Sex, Age, Location, Income, Education </a:t>
            </a:r>
          </a:p>
          <a:p>
            <a:pPr lvl="1"/>
            <a:endParaRPr lang="en-US" dirty="0"/>
          </a:p>
          <a:p>
            <a:r>
              <a:rPr lang="en-US" dirty="0"/>
              <a:t>Ask workers to privately roll a die and report the outcome.</a:t>
            </a:r>
          </a:p>
          <a:p>
            <a:endParaRPr lang="en-US" dirty="0"/>
          </a:p>
          <a:p>
            <a:pPr marL="0" indent="0">
              <a:buNone/>
            </a:pPr>
            <a:r>
              <a:rPr lang="en-US" dirty="0"/>
              <a:t>	Payment = $0.25 + $0.25 * roll</a:t>
            </a:r>
          </a:p>
          <a:p>
            <a:endParaRPr lang="en-US" dirty="0"/>
          </a:p>
          <a:p>
            <a:r>
              <a:rPr lang="en-US" dirty="0"/>
              <a:t>If all workers are honest, mean report: 3.5</a:t>
            </a:r>
          </a:p>
          <a:p>
            <a:r>
              <a:rPr lang="en-US" dirty="0"/>
              <a:t>What do you think the mean was?</a:t>
            </a:r>
          </a:p>
          <a:p>
            <a:endParaRPr lang="en-US" dirty="0"/>
          </a:p>
        </p:txBody>
      </p:sp>
    </p:spTree>
    <p:extLst>
      <p:ext uri="{BB962C8B-B14F-4D97-AF65-F5344CB8AC3E}">
        <p14:creationId xmlns:p14="http://schemas.microsoft.com/office/powerpoint/2010/main" val="11537873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917912" y="239843"/>
            <a:ext cx="6271059" cy="5807440"/>
          </a:xfrm>
          <a:prstGeom prst="rect">
            <a:avLst/>
          </a:prstGeom>
        </p:spPr>
      </p:pic>
      <p:sp>
        <p:nvSpPr>
          <p:cNvPr id="5" name="TextBox 4"/>
          <p:cNvSpPr txBox="1"/>
          <p:nvPr/>
        </p:nvSpPr>
        <p:spPr>
          <a:xfrm>
            <a:off x="4736893" y="6211669"/>
            <a:ext cx="2318263" cy="646331"/>
          </a:xfrm>
          <a:prstGeom prst="rect">
            <a:avLst/>
          </a:prstGeom>
          <a:noFill/>
        </p:spPr>
        <p:txBody>
          <a:bodyPr wrap="none" rtlCol="0">
            <a:spAutoFit/>
          </a:bodyPr>
          <a:lstStyle/>
          <a:p>
            <a:r>
              <a:rPr lang="en-US" sz="3600"/>
              <a:t>Mean: 3.91</a:t>
            </a:r>
          </a:p>
        </p:txBody>
      </p:sp>
    </p:spTree>
    <p:extLst>
      <p:ext uri="{BB962C8B-B14F-4D97-AF65-F5344CB8AC3E}">
        <p14:creationId xmlns:p14="http://schemas.microsoft.com/office/powerpoint/2010/main" val="73989170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2D3C97-42D1-F448-943B-D66F7ABE29AC}"/>
              </a:ext>
            </a:extLst>
          </p:cNvPr>
          <p:cNvSpPr>
            <a:spLocks noGrp="1"/>
          </p:cNvSpPr>
          <p:nvPr>
            <p:ph type="title"/>
          </p:nvPr>
        </p:nvSpPr>
        <p:spPr/>
        <p:txBody>
          <a:bodyPr/>
          <a:lstStyle/>
          <a:p>
            <a:r>
              <a:rPr lang="en-US" dirty="0"/>
              <a:t>Ask Workers to Report 30 Rolls</a:t>
            </a:r>
          </a:p>
        </p:txBody>
      </p:sp>
      <p:sp>
        <p:nvSpPr>
          <p:cNvPr id="3" name="Content Placeholder 2">
            <a:extLst>
              <a:ext uri="{FF2B5EF4-FFF2-40B4-BE49-F238E27FC236}">
                <a16:creationId xmlns:a16="http://schemas.microsoft.com/office/drawing/2014/main" id="{B6EEE0F1-20B0-304D-82AE-9BBA9527A37D}"/>
              </a:ext>
            </a:extLst>
          </p:cNvPr>
          <p:cNvSpPr>
            <a:spLocks noGrp="1"/>
          </p:cNvSpPr>
          <p:nvPr>
            <p:ph idx="1"/>
          </p:nvPr>
        </p:nvSpPr>
        <p:spPr>
          <a:xfrm>
            <a:off x="5082778" y="2618508"/>
            <a:ext cx="6639530" cy="3167695"/>
          </a:xfrm>
        </p:spPr>
        <p:txBody>
          <a:bodyPr>
            <a:normAutofit/>
          </a:bodyPr>
          <a:lstStyle/>
          <a:p>
            <a:r>
              <a:rPr lang="en-US" dirty="0"/>
              <a:t>Not conclusive evidence, but workers are more honest than we think.</a:t>
            </a:r>
          </a:p>
          <a:p>
            <a:endParaRPr lang="en-US" dirty="0"/>
          </a:p>
          <a:p>
            <a:r>
              <a:rPr lang="en-US" dirty="0"/>
              <a:t>However, some workers are not. We should be careful to avoid attacks.</a:t>
            </a:r>
          </a:p>
          <a:p>
            <a:pPr lvl="1"/>
            <a:r>
              <a:rPr lang="en-US" sz="2600" dirty="0"/>
              <a:t>E.g., designing consistency check questions</a:t>
            </a:r>
          </a:p>
        </p:txBody>
      </p:sp>
      <p:pic>
        <p:nvPicPr>
          <p:cNvPr id="4" name="Content Placeholder 3">
            <a:extLst>
              <a:ext uri="{FF2B5EF4-FFF2-40B4-BE49-F238E27FC236}">
                <a16:creationId xmlns:a16="http://schemas.microsoft.com/office/drawing/2014/main" id="{161AB97E-7C65-8949-8947-A6D6D7B55D87}"/>
              </a:ext>
            </a:extLst>
          </p:cNvPr>
          <p:cNvPicPr>
            <a:picLocks noChangeAspect="1"/>
          </p:cNvPicPr>
          <p:nvPr/>
        </p:nvPicPr>
        <p:blipFill>
          <a:blip r:embed="rId2"/>
          <a:stretch>
            <a:fillRect/>
          </a:stretch>
        </p:blipFill>
        <p:spPr>
          <a:xfrm>
            <a:off x="713509" y="1825625"/>
            <a:ext cx="4369269" cy="4351338"/>
          </a:xfrm>
          <a:prstGeom prst="rect">
            <a:avLst/>
          </a:prstGeom>
        </p:spPr>
      </p:pic>
    </p:spTree>
    <p:extLst>
      <p:ext uri="{BB962C8B-B14F-4D97-AF65-F5344CB8AC3E}">
        <p14:creationId xmlns:p14="http://schemas.microsoft.com/office/powerpoint/2010/main" val="2972531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9AC3EF-3D8A-C846-8927-9ADF4F7EA025}"/>
              </a:ext>
            </a:extLst>
          </p:cNvPr>
          <p:cNvSpPr>
            <a:spLocks noGrp="1"/>
          </p:cNvSpPr>
          <p:nvPr>
            <p:ph type="title"/>
          </p:nvPr>
        </p:nvSpPr>
        <p:spPr>
          <a:xfrm>
            <a:off x="838200" y="240434"/>
            <a:ext cx="10515600" cy="1325563"/>
          </a:xfrm>
        </p:spPr>
        <p:txBody>
          <a:bodyPr/>
          <a:lstStyle/>
          <a:p>
            <a:r>
              <a:rPr lang="en-US" dirty="0"/>
              <a:t>Methods for Information Collection</a:t>
            </a:r>
          </a:p>
        </p:txBody>
      </p:sp>
      <p:sp>
        <p:nvSpPr>
          <p:cNvPr id="3" name="Content Placeholder 2">
            <a:extLst>
              <a:ext uri="{FF2B5EF4-FFF2-40B4-BE49-F238E27FC236}">
                <a16:creationId xmlns:a16="http://schemas.microsoft.com/office/drawing/2014/main" id="{2ED50920-7408-214C-9CE2-A101FA6C5DF3}"/>
              </a:ext>
            </a:extLst>
          </p:cNvPr>
          <p:cNvSpPr>
            <a:spLocks noGrp="1"/>
          </p:cNvSpPr>
          <p:nvPr>
            <p:ph idx="1"/>
          </p:nvPr>
        </p:nvSpPr>
        <p:spPr>
          <a:xfrm>
            <a:off x="838200" y="1825625"/>
            <a:ext cx="11049000" cy="4351338"/>
          </a:xfrm>
        </p:spPr>
        <p:txBody>
          <a:bodyPr>
            <a:normAutofit/>
          </a:bodyPr>
          <a:lstStyle/>
          <a:p>
            <a:r>
              <a:rPr lang="en-US" dirty="0"/>
              <a:t>Direct surveys</a:t>
            </a:r>
          </a:p>
          <a:p>
            <a:endParaRPr lang="en-US" dirty="0"/>
          </a:p>
          <a:p>
            <a:r>
              <a:rPr lang="en-US" dirty="0"/>
              <a:t>Ethnographic analysis (as in the required reading)</a:t>
            </a:r>
          </a:p>
          <a:p>
            <a:pPr lvl="1"/>
            <a:r>
              <a:rPr lang="en-US" dirty="0"/>
              <a:t>Rely on researchers’ judgements. Not quantitative.</a:t>
            </a:r>
          </a:p>
          <a:p>
            <a:pPr lvl="1"/>
            <a:r>
              <a:rPr lang="en-US" dirty="0"/>
              <a:t>Slowly increasingly, ML has come to help. </a:t>
            </a:r>
          </a:p>
          <a:p>
            <a:pPr lvl="1"/>
            <a:endParaRPr lang="en-US" dirty="0"/>
          </a:p>
          <a:p>
            <a:r>
              <a:rPr lang="en-US" dirty="0"/>
              <a:t>More intricate methods</a:t>
            </a:r>
          </a:p>
          <a:p>
            <a:pPr lvl="1"/>
            <a:r>
              <a:rPr lang="en-US" sz="2800" dirty="0"/>
              <a:t>Example 1: How to measure the communication network of the crowd</a:t>
            </a:r>
          </a:p>
          <a:p>
            <a:pPr lvl="1"/>
            <a:r>
              <a:rPr lang="en-US" sz="2800" dirty="0"/>
              <a:t>Example 2: How to measure the size of the crowd</a:t>
            </a:r>
          </a:p>
        </p:txBody>
      </p:sp>
    </p:spTree>
    <p:extLst>
      <p:ext uri="{BB962C8B-B14F-4D97-AF65-F5344CB8AC3E}">
        <p14:creationId xmlns:p14="http://schemas.microsoft.com/office/powerpoint/2010/main" val="2907755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E0425D-C4B5-5244-A350-799AC186E718}"/>
              </a:ext>
            </a:extLst>
          </p:cNvPr>
          <p:cNvSpPr>
            <a:spLocks noGrp="1"/>
          </p:cNvSpPr>
          <p:nvPr>
            <p:ph type="title"/>
          </p:nvPr>
        </p:nvSpPr>
        <p:spPr/>
        <p:txBody>
          <a:bodyPr/>
          <a:lstStyle/>
          <a:p>
            <a:r>
              <a:rPr lang="en-US" dirty="0"/>
              <a:t>The Communication Network Within the Crowd</a:t>
            </a:r>
          </a:p>
        </p:txBody>
      </p:sp>
      <p:sp>
        <p:nvSpPr>
          <p:cNvPr id="3" name="Text Placeholder 2">
            <a:extLst>
              <a:ext uri="{FF2B5EF4-FFF2-40B4-BE49-F238E27FC236}">
                <a16:creationId xmlns:a16="http://schemas.microsoft.com/office/drawing/2014/main" id="{070B09B2-C721-D74E-9CAA-897D98955EFC}"/>
              </a:ext>
            </a:extLst>
          </p:cNvPr>
          <p:cNvSpPr>
            <a:spLocks noGrp="1"/>
          </p:cNvSpPr>
          <p:nvPr>
            <p:ph type="body" idx="1"/>
          </p:nvPr>
        </p:nvSpPr>
        <p:spPr>
          <a:xfrm>
            <a:off x="831850" y="4589463"/>
            <a:ext cx="10515600" cy="2118834"/>
          </a:xfrm>
        </p:spPr>
        <p:txBody>
          <a:bodyPr>
            <a:normAutofit/>
          </a:bodyPr>
          <a:lstStyle/>
          <a:p>
            <a:r>
              <a:rPr lang="en-US" dirty="0"/>
              <a:t>Ming Yin , Mary L. Gray , Siddharth Suri , Jennifer Wortman Vaughan. WWW 2016</a:t>
            </a:r>
          </a:p>
          <a:p>
            <a:endParaRPr lang="en-US" dirty="0"/>
          </a:p>
          <a:p>
            <a:r>
              <a:rPr lang="en-US" dirty="0"/>
              <a:t>Acknowledgement: The next few slides are from Ming Yin.</a:t>
            </a:r>
          </a:p>
        </p:txBody>
      </p:sp>
    </p:spTree>
    <p:extLst>
      <p:ext uri="{BB962C8B-B14F-4D97-AF65-F5344CB8AC3E}">
        <p14:creationId xmlns:p14="http://schemas.microsoft.com/office/powerpoint/2010/main" val="25428747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92896-DEB7-2E4F-B38A-6DE871F7A680}"/>
              </a:ext>
            </a:extLst>
          </p:cNvPr>
          <p:cNvSpPr>
            <a:spLocks noGrp="1"/>
          </p:cNvSpPr>
          <p:nvPr>
            <p:ph type="title"/>
          </p:nvPr>
        </p:nvSpPr>
        <p:spPr>
          <a:xfrm>
            <a:off x="564572" y="-36456"/>
            <a:ext cx="11062855" cy="1325563"/>
          </a:xfrm>
        </p:spPr>
        <p:txBody>
          <a:bodyPr/>
          <a:lstStyle/>
          <a:p>
            <a:r>
              <a:rPr lang="en-US" dirty="0"/>
              <a:t>Common Assumption: Workers are Independent</a:t>
            </a:r>
          </a:p>
        </p:txBody>
      </p:sp>
      <p:pic>
        <p:nvPicPr>
          <p:cNvPr id="6" name="Content Placeholder 3" descr="TyvekWorldMap.gif">
            <a:extLst>
              <a:ext uri="{FF2B5EF4-FFF2-40B4-BE49-F238E27FC236}">
                <a16:creationId xmlns:a16="http://schemas.microsoft.com/office/drawing/2014/main" id="{0A81DE52-E27B-834F-A7D3-CA97A0FEB9A1}"/>
              </a:ext>
            </a:extLst>
          </p:cNvPr>
          <p:cNvPicPr>
            <a:picLocks noChangeAspect="1"/>
          </p:cNvPicPr>
          <p:nvPr/>
        </p:nvPicPr>
        <p:blipFill rotWithShape="1">
          <a:blip r:embed="rId2">
            <a:alphaModFix amt="37000"/>
            <a:extLst>
              <a:ext uri="{28A0092B-C50C-407E-A947-70E740481C1C}">
                <a14:useLocalDpi xmlns:a14="http://schemas.microsoft.com/office/drawing/2010/main" val="0"/>
              </a:ext>
            </a:extLst>
          </a:blip>
          <a:srcRect l="1008" t="1758" r="1196" b="1758"/>
          <a:stretch/>
        </p:blipFill>
        <p:spPr>
          <a:xfrm>
            <a:off x="1524002" y="1052174"/>
            <a:ext cx="9143999" cy="5142174"/>
          </a:xfrm>
          <a:prstGeom prst="rect">
            <a:avLst/>
          </a:prstGeom>
        </p:spPr>
      </p:pic>
      <p:pic>
        <p:nvPicPr>
          <p:cNvPr id="7" name="Picture 6" descr="user-icon.png">
            <a:extLst>
              <a:ext uri="{FF2B5EF4-FFF2-40B4-BE49-F238E27FC236}">
                <a16:creationId xmlns:a16="http://schemas.microsoft.com/office/drawing/2014/main" id="{3EF396B7-8789-B34F-9F5B-C2E8D6C931AD}"/>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tretch>
            <a:fillRect/>
          </a:stretch>
        </p:blipFill>
        <p:spPr>
          <a:xfrm>
            <a:off x="2842872" y="2649559"/>
            <a:ext cx="529965" cy="529965"/>
          </a:xfrm>
          <a:prstGeom prst="rect">
            <a:avLst/>
          </a:prstGeom>
        </p:spPr>
      </p:pic>
      <p:pic>
        <p:nvPicPr>
          <p:cNvPr id="8" name="Picture 7" descr="Office-Client-Female-Light-icon.png">
            <a:extLst>
              <a:ext uri="{FF2B5EF4-FFF2-40B4-BE49-F238E27FC236}">
                <a16:creationId xmlns:a16="http://schemas.microsoft.com/office/drawing/2014/main" id="{037AE2A6-DCEA-F44A-B218-33104D7953BE}"/>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50000"/>
                    </a14:imgEffect>
                  </a14:imgLayer>
                </a14:imgProps>
              </a:ext>
              <a:ext uri="{28A0092B-C50C-407E-A947-70E740481C1C}">
                <a14:useLocalDpi xmlns:a14="http://schemas.microsoft.com/office/drawing/2010/main" val="0"/>
              </a:ext>
            </a:extLst>
          </a:blip>
          <a:stretch>
            <a:fillRect/>
          </a:stretch>
        </p:blipFill>
        <p:spPr>
          <a:xfrm>
            <a:off x="6081809" y="2175476"/>
            <a:ext cx="604857" cy="604857"/>
          </a:xfrm>
          <a:prstGeom prst="rect">
            <a:avLst/>
          </a:prstGeom>
        </p:spPr>
      </p:pic>
      <p:pic>
        <p:nvPicPr>
          <p:cNvPr id="9" name="Picture 8" descr="Person-Male-Light-icon.png">
            <a:extLst>
              <a:ext uri="{FF2B5EF4-FFF2-40B4-BE49-F238E27FC236}">
                <a16:creationId xmlns:a16="http://schemas.microsoft.com/office/drawing/2014/main" id="{39E91FD2-2AA9-5A40-84F3-6270864B416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32731" y="3018739"/>
            <a:ext cx="533312" cy="533312"/>
          </a:xfrm>
          <a:prstGeom prst="rect">
            <a:avLst/>
          </a:prstGeom>
        </p:spPr>
      </p:pic>
      <p:pic>
        <p:nvPicPr>
          <p:cNvPr id="10" name="Picture 9" descr="Person_Undefined_Female_Dark.png">
            <a:extLst>
              <a:ext uri="{FF2B5EF4-FFF2-40B4-BE49-F238E27FC236}">
                <a16:creationId xmlns:a16="http://schemas.microsoft.com/office/drawing/2014/main" id="{6D23AB92-092F-C443-8796-AE0EE6F6535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000414" y="3456317"/>
            <a:ext cx="553588" cy="553588"/>
          </a:xfrm>
          <a:prstGeom prst="rect">
            <a:avLst/>
          </a:prstGeom>
        </p:spPr>
      </p:pic>
      <p:pic>
        <p:nvPicPr>
          <p:cNvPr id="11" name="Picture 10" descr="Person_Undefined_Female_Dark.png">
            <a:extLst>
              <a:ext uri="{FF2B5EF4-FFF2-40B4-BE49-F238E27FC236}">
                <a16:creationId xmlns:a16="http://schemas.microsoft.com/office/drawing/2014/main" id="{8B5D0177-531C-0D4C-AAED-B50E157FAC5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79756" y="4561295"/>
            <a:ext cx="553588" cy="553588"/>
          </a:xfrm>
          <a:prstGeom prst="rect">
            <a:avLst/>
          </a:prstGeom>
        </p:spPr>
      </p:pic>
      <p:pic>
        <p:nvPicPr>
          <p:cNvPr id="12" name="Picture 11" descr="Person_Undefined_Female_Dark.png">
            <a:extLst>
              <a:ext uri="{FF2B5EF4-FFF2-40B4-BE49-F238E27FC236}">
                <a16:creationId xmlns:a16="http://schemas.microsoft.com/office/drawing/2014/main" id="{DF7B7A92-D4F8-714C-ABE3-72B4C7D0ED0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388579" y="3293247"/>
            <a:ext cx="553588" cy="553588"/>
          </a:xfrm>
          <a:prstGeom prst="rect">
            <a:avLst/>
          </a:prstGeom>
        </p:spPr>
      </p:pic>
      <p:pic>
        <p:nvPicPr>
          <p:cNvPr id="13" name="Picture 12" descr="Person-Male-Light-icon.png">
            <a:extLst>
              <a:ext uri="{FF2B5EF4-FFF2-40B4-BE49-F238E27FC236}">
                <a16:creationId xmlns:a16="http://schemas.microsoft.com/office/drawing/2014/main" id="{98345736-2483-AA4D-B308-272B03C76A9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408855" y="2179208"/>
            <a:ext cx="533312" cy="533312"/>
          </a:xfrm>
          <a:prstGeom prst="rect">
            <a:avLst/>
          </a:prstGeom>
        </p:spPr>
      </p:pic>
      <p:pic>
        <p:nvPicPr>
          <p:cNvPr id="14" name="Picture 13" descr="user-icon.png">
            <a:extLst>
              <a:ext uri="{FF2B5EF4-FFF2-40B4-BE49-F238E27FC236}">
                <a16:creationId xmlns:a16="http://schemas.microsoft.com/office/drawing/2014/main" id="{A506FCAD-323A-6147-8F53-905FC52E20A5}"/>
              </a:ext>
            </a:extLst>
          </p:cNvPr>
          <p:cNvPicPr>
            <a:picLocks noChangeAspect="1"/>
          </p:cNvPicPr>
          <p:nvPr/>
        </p:nvPicPr>
        <p:blipFill>
          <a:blip r:embed="rId3">
            <a:extLst>
              <a:ext uri="{BEBA8EAE-BF5A-486C-A8C5-ECC9F3942E4B}">
                <a14:imgProps xmlns:a14="http://schemas.microsoft.com/office/drawing/2010/main">
                  <a14:imgLayer r:embed="rId9">
                    <a14:imgEffect>
                      <a14:sharpenSoften amount="50000"/>
                    </a14:imgEffect>
                  </a14:imgLayer>
                </a14:imgProps>
              </a:ext>
              <a:ext uri="{28A0092B-C50C-407E-A947-70E740481C1C}">
                <a14:useLocalDpi xmlns:a14="http://schemas.microsoft.com/office/drawing/2010/main" val="0"/>
              </a:ext>
            </a:extLst>
          </a:blip>
          <a:stretch>
            <a:fillRect/>
          </a:stretch>
        </p:blipFill>
        <p:spPr>
          <a:xfrm>
            <a:off x="8151248" y="1933054"/>
            <a:ext cx="529965" cy="529965"/>
          </a:xfrm>
          <a:prstGeom prst="rect">
            <a:avLst/>
          </a:prstGeom>
        </p:spPr>
      </p:pic>
      <p:pic>
        <p:nvPicPr>
          <p:cNvPr id="15" name="Picture 14" descr="user-icon.png">
            <a:extLst>
              <a:ext uri="{FF2B5EF4-FFF2-40B4-BE49-F238E27FC236}">
                <a16:creationId xmlns:a16="http://schemas.microsoft.com/office/drawing/2014/main" id="{EB04A06D-FC33-964C-BF73-4DCEF55A7D7B}"/>
              </a:ext>
            </a:extLst>
          </p:cNvPr>
          <p:cNvPicPr>
            <a:picLocks noChangeAspect="1"/>
          </p:cNvPicPr>
          <p:nvPr/>
        </p:nvPicPr>
        <p:blipFill>
          <a:blip r:embed="rId3">
            <a:extLst>
              <a:ext uri="{BEBA8EAE-BF5A-486C-A8C5-ECC9F3942E4B}">
                <a14:imgProps xmlns:a14="http://schemas.microsoft.com/office/drawing/2010/main">
                  <a14:imgLayer r:embed="rId10">
                    <a14:imgEffect>
                      <a14:sharpenSoften amount="50000"/>
                    </a14:imgEffect>
                  </a14:imgLayer>
                </a14:imgProps>
              </a:ext>
              <a:ext uri="{28A0092B-C50C-407E-A947-70E740481C1C}">
                <a14:useLocalDpi xmlns:a14="http://schemas.microsoft.com/office/drawing/2010/main" val="0"/>
              </a:ext>
            </a:extLst>
          </a:blip>
          <a:stretch>
            <a:fillRect/>
          </a:stretch>
        </p:blipFill>
        <p:spPr>
          <a:xfrm>
            <a:off x="9177888" y="4849901"/>
            <a:ext cx="529965" cy="529965"/>
          </a:xfrm>
          <a:prstGeom prst="rect">
            <a:avLst/>
          </a:prstGeom>
        </p:spPr>
      </p:pic>
      <p:pic>
        <p:nvPicPr>
          <p:cNvPr id="16" name="Picture 15" descr="user-icon.png">
            <a:extLst>
              <a:ext uri="{FF2B5EF4-FFF2-40B4-BE49-F238E27FC236}">
                <a16:creationId xmlns:a16="http://schemas.microsoft.com/office/drawing/2014/main" id="{E0A5CDD3-93DE-F044-8D6B-489619C5760E}"/>
              </a:ext>
            </a:extLst>
          </p:cNvPr>
          <p:cNvPicPr>
            <a:picLocks noChangeAspect="1"/>
          </p:cNvPicPr>
          <p:nvPr/>
        </p:nvPicPr>
        <p:blipFill>
          <a:blip r:embed="rId3">
            <a:extLst>
              <a:ext uri="{BEBA8EAE-BF5A-486C-A8C5-ECC9F3942E4B}">
                <a14:imgProps xmlns:a14="http://schemas.microsoft.com/office/drawing/2010/main">
                  <a14:imgLayer r:embed="rId11">
                    <a14:imgEffect>
                      <a14:sharpenSoften amount="50000"/>
                    </a14:imgEffect>
                  </a14:imgLayer>
                </a14:imgProps>
              </a:ext>
              <a:ext uri="{28A0092B-C50C-407E-A947-70E740481C1C}">
                <a14:useLocalDpi xmlns:a14="http://schemas.microsoft.com/office/drawing/2010/main" val="0"/>
              </a:ext>
            </a:extLst>
          </a:blip>
          <a:stretch>
            <a:fillRect/>
          </a:stretch>
        </p:blipFill>
        <p:spPr>
          <a:xfrm>
            <a:off x="5656683" y="3658008"/>
            <a:ext cx="529965" cy="529965"/>
          </a:xfrm>
          <a:prstGeom prst="rect">
            <a:avLst/>
          </a:prstGeom>
        </p:spPr>
      </p:pic>
      <p:pic>
        <p:nvPicPr>
          <p:cNvPr id="17" name="Picture 16" descr="12991670281411461993old boss-hi.png">
            <a:extLst>
              <a:ext uri="{FF2B5EF4-FFF2-40B4-BE49-F238E27FC236}">
                <a16:creationId xmlns:a16="http://schemas.microsoft.com/office/drawing/2014/main" id="{CCEBC664-9104-E64A-AC39-AD13983A03C2}"/>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942168" y="2888071"/>
            <a:ext cx="501605" cy="501605"/>
          </a:xfrm>
          <a:prstGeom prst="rect">
            <a:avLst/>
          </a:prstGeom>
        </p:spPr>
      </p:pic>
      <p:pic>
        <p:nvPicPr>
          <p:cNvPr id="18" name="Picture 17" descr="12991670281411461993old boss-hi.png">
            <a:extLst>
              <a:ext uri="{FF2B5EF4-FFF2-40B4-BE49-F238E27FC236}">
                <a16:creationId xmlns:a16="http://schemas.microsoft.com/office/drawing/2014/main" id="{9619CB99-0096-9040-B566-D214C3202D1B}"/>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580444" y="4248443"/>
            <a:ext cx="501605" cy="501605"/>
          </a:xfrm>
          <a:prstGeom prst="rect">
            <a:avLst/>
          </a:prstGeom>
        </p:spPr>
      </p:pic>
      <p:pic>
        <p:nvPicPr>
          <p:cNvPr id="19" name="Picture 18" descr="12991670281411461993old boss-hi.png">
            <a:extLst>
              <a:ext uri="{FF2B5EF4-FFF2-40B4-BE49-F238E27FC236}">
                <a16:creationId xmlns:a16="http://schemas.microsoft.com/office/drawing/2014/main" id="{D79B43EF-5A15-614B-AB9E-8AE3BC4BD8F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649643" y="3205515"/>
            <a:ext cx="501605" cy="501605"/>
          </a:xfrm>
          <a:prstGeom prst="rect">
            <a:avLst/>
          </a:prstGeom>
        </p:spPr>
      </p:pic>
      <p:pic>
        <p:nvPicPr>
          <p:cNvPr id="20" name="Picture 19" descr="Persona-2.png">
            <a:extLst>
              <a:ext uri="{FF2B5EF4-FFF2-40B4-BE49-F238E27FC236}">
                <a16:creationId xmlns:a16="http://schemas.microsoft.com/office/drawing/2014/main" id="{38AF831F-544C-8948-A568-A18A8F864B13}"/>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572612" y="2521598"/>
            <a:ext cx="616825" cy="616825"/>
          </a:xfrm>
          <a:prstGeom prst="rect">
            <a:avLst/>
          </a:prstGeom>
        </p:spPr>
      </p:pic>
      <p:pic>
        <p:nvPicPr>
          <p:cNvPr id="21" name="Picture 20" descr="Persona-2.png">
            <a:extLst>
              <a:ext uri="{FF2B5EF4-FFF2-40B4-BE49-F238E27FC236}">
                <a16:creationId xmlns:a16="http://schemas.microsoft.com/office/drawing/2014/main" id="{3EF0AC15-819D-E44E-989A-B3F387B3BDA7}"/>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7520278" y="3689648"/>
            <a:ext cx="616825" cy="616825"/>
          </a:xfrm>
          <a:prstGeom prst="rect">
            <a:avLst/>
          </a:prstGeom>
        </p:spPr>
      </p:pic>
      <p:pic>
        <p:nvPicPr>
          <p:cNvPr id="37" name="Picture 36" descr="Office-Client-Female-Light-icon.png">
            <a:extLst>
              <a:ext uri="{FF2B5EF4-FFF2-40B4-BE49-F238E27FC236}">
                <a16:creationId xmlns:a16="http://schemas.microsoft.com/office/drawing/2014/main" id="{1C03963B-5936-3848-A3C0-69460ECE9801}"/>
              </a:ext>
            </a:extLst>
          </p:cNvPr>
          <p:cNvPicPr>
            <a:picLocks noChangeAspect="1"/>
          </p:cNvPicPr>
          <p:nvPr/>
        </p:nvPicPr>
        <p:blipFill>
          <a:blip r:embed="rId5">
            <a:extLst>
              <a:ext uri="{BEBA8EAE-BF5A-486C-A8C5-ECC9F3942E4B}">
                <a14:imgProps xmlns:a14="http://schemas.microsoft.com/office/drawing/2010/main">
                  <a14:imgLayer r:embed="rId14">
                    <a14:imgEffect>
                      <a14:sharpenSoften amount="50000"/>
                    </a14:imgEffect>
                  </a14:imgLayer>
                </a14:imgProps>
              </a:ext>
              <a:ext uri="{28A0092B-C50C-407E-A947-70E740481C1C}">
                <a14:useLocalDpi xmlns:a14="http://schemas.microsoft.com/office/drawing/2010/main" val="0"/>
              </a:ext>
            </a:extLst>
          </a:blip>
          <a:stretch>
            <a:fillRect/>
          </a:stretch>
        </p:blipFill>
        <p:spPr>
          <a:xfrm>
            <a:off x="3852910" y="1720648"/>
            <a:ext cx="604857" cy="604857"/>
          </a:xfrm>
          <a:prstGeom prst="rect">
            <a:avLst/>
          </a:prstGeom>
        </p:spPr>
      </p:pic>
      <p:sp>
        <p:nvSpPr>
          <p:cNvPr id="41" name="Rectangle 40">
            <a:extLst>
              <a:ext uri="{FF2B5EF4-FFF2-40B4-BE49-F238E27FC236}">
                <a16:creationId xmlns:a16="http://schemas.microsoft.com/office/drawing/2014/main" id="{4952F7AA-F9DA-FB44-A92A-BE8E0183B3DF}"/>
              </a:ext>
            </a:extLst>
          </p:cNvPr>
          <p:cNvSpPr/>
          <p:nvPr/>
        </p:nvSpPr>
        <p:spPr>
          <a:xfrm>
            <a:off x="10433185" y="6389316"/>
            <a:ext cx="1758815" cy="369332"/>
          </a:xfrm>
          <a:prstGeom prst="rect">
            <a:avLst/>
          </a:prstGeom>
        </p:spPr>
        <p:txBody>
          <a:bodyPr wrap="none">
            <a:spAutoFit/>
          </a:bodyPr>
          <a:lstStyle/>
          <a:p>
            <a:r>
              <a:rPr lang="en-US" dirty="0"/>
              <a:t>[Yin et al., 2016] </a:t>
            </a:r>
          </a:p>
        </p:txBody>
      </p:sp>
    </p:spTree>
    <p:extLst>
      <p:ext uri="{BB962C8B-B14F-4D97-AF65-F5344CB8AC3E}">
        <p14:creationId xmlns:p14="http://schemas.microsoft.com/office/powerpoint/2010/main" val="286726417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2667" y="233503"/>
            <a:ext cx="9618133" cy="990600"/>
          </a:xfrm>
        </p:spPr>
        <p:txBody>
          <a:bodyPr>
            <a:normAutofit/>
          </a:bodyPr>
          <a:lstStyle/>
          <a:p>
            <a:r>
              <a:rPr lang="en-US" sz="3600" dirty="0">
                <a:latin typeface="Calibri" panose="020F0502020204030204" pitchFamily="34" charset="0"/>
                <a:cs typeface="Calibri" panose="020F0502020204030204" pitchFamily="34" charset="0"/>
              </a:rPr>
              <a:t>Some Evidence From the Field</a:t>
            </a:r>
          </a:p>
        </p:txBody>
      </p:sp>
      <p:pic>
        <p:nvPicPr>
          <p:cNvPr id="4" name="Content Placeholder 3" descr="india-map.jpg"/>
          <p:cNvPicPr>
            <a:picLocks noGrp="1" noChangeAspect="1"/>
          </p:cNvPicPr>
          <p:nvPr>
            <p:ph idx="1"/>
          </p:nvPr>
        </p:nvPicPr>
        <p:blipFill rotWithShape="1">
          <a:blip r:embed="rId3">
            <a:alphaModFix amt="50000"/>
            <a:extLst>
              <a:ext uri="{28A0092B-C50C-407E-A947-70E740481C1C}">
                <a14:useLocalDpi xmlns:a14="http://schemas.microsoft.com/office/drawing/2010/main" val="0"/>
              </a:ext>
            </a:extLst>
          </a:blip>
          <a:srcRect l="2550" t="1299" r="2550" b="1375"/>
          <a:stretch/>
        </p:blipFill>
        <p:spPr>
          <a:xfrm>
            <a:off x="1170799" y="1497717"/>
            <a:ext cx="4117975" cy="4746359"/>
          </a:xfrm>
        </p:spPr>
      </p:pic>
      <p:pic>
        <p:nvPicPr>
          <p:cNvPr id="5" name="Picture 4" descr="12991670281411461993old boss-hi.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08496" y="3859999"/>
            <a:ext cx="395732" cy="369082"/>
          </a:xfrm>
          <a:prstGeom prst="rect">
            <a:avLst/>
          </a:prstGeom>
        </p:spPr>
      </p:pic>
      <p:pic>
        <p:nvPicPr>
          <p:cNvPr id="6" name="Picture 5" descr="Person_Undefined_Female_Dark.png"/>
          <p:cNvPicPr>
            <a:picLocks noChangeAspect="1"/>
          </p:cNvPicPr>
          <p:nvPr/>
        </p:nvPicPr>
        <p:blipFill>
          <a:blip r:embed="rId5">
            <a:extLst>
              <a:ext uri="{BEBA8EAE-BF5A-486C-A8C5-ECC9F3942E4B}">
                <a14:imgProps xmlns:a14="http://schemas.microsoft.com/office/drawing/2010/main">
                  <a14:imgLayer r:embed="rId6">
                    <a14:imgEffect>
                      <a14:saturation sat="400000"/>
                    </a14:imgEffect>
                  </a14:imgLayer>
                </a14:imgProps>
              </a:ext>
              <a:ext uri="{28A0092B-C50C-407E-A947-70E740481C1C}">
                <a14:useLocalDpi xmlns:a14="http://schemas.microsoft.com/office/drawing/2010/main" val="0"/>
              </a:ext>
            </a:extLst>
          </a:blip>
          <a:stretch>
            <a:fillRect/>
          </a:stretch>
        </p:blipFill>
        <p:spPr>
          <a:xfrm>
            <a:off x="2656057" y="4994364"/>
            <a:ext cx="436743" cy="407331"/>
          </a:xfrm>
          <a:prstGeom prst="rect">
            <a:avLst/>
          </a:prstGeom>
        </p:spPr>
      </p:pic>
      <p:pic>
        <p:nvPicPr>
          <p:cNvPr id="7" name="Picture 6" descr="12991670281411461993old boss-hi.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78696" y="2720111"/>
            <a:ext cx="395732" cy="369082"/>
          </a:xfrm>
          <a:prstGeom prst="rect">
            <a:avLst/>
          </a:prstGeom>
        </p:spPr>
      </p:pic>
      <p:pic>
        <p:nvPicPr>
          <p:cNvPr id="8" name="Picture 7" descr="user-icon.png"/>
          <p:cNvPicPr>
            <a:picLocks noChangeAspect="1"/>
          </p:cNvPicPr>
          <p:nvPr/>
        </p:nvPicPr>
        <p:blipFill>
          <a:blip r:embed="rId7">
            <a:extLst>
              <a:ext uri="{BEBA8EAE-BF5A-486C-A8C5-ECC9F3942E4B}">
                <a14:imgProps xmlns:a14="http://schemas.microsoft.com/office/drawing/2010/main">
                  <a14:imgLayer r:embed="rId8">
                    <a14:imgEffect>
                      <a14:sharpenSoften amount="50000"/>
                    </a14:imgEffect>
                  </a14:imgLayer>
                </a14:imgProps>
              </a:ext>
              <a:ext uri="{28A0092B-C50C-407E-A947-70E740481C1C}">
                <a14:useLocalDpi xmlns:a14="http://schemas.microsoft.com/office/drawing/2010/main" val="0"/>
              </a:ext>
            </a:extLst>
          </a:blip>
          <a:stretch>
            <a:fillRect/>
          </a:stretch>
        </p:blipFill>
        <p:spPr>
          <a:xfrm>
            <a:off x="2173040" y="5300786"/>
            <a:ext cx="418106" cy="389949"/>
          </a:xfrm>
          <a:prstGeom prst="rect">
            <a:avLst/>
          </a:prstGeom>
        </p:spPr>
      </p:pic>
      <p:pic>
        <p:nvPicPr>
          <p:cNvPr id="9" name="Picture 8" descr="user-icon.png"/>
          <p:cNvPicPr>
            <a:picLocks noChangeAspect="1"/>
          </p:cNvPicPr>
          <p:nvPr/>
        </p:nvPicPr>
        <p:blipFill>
          <a:blip r:embed="rId7">
            <a:extLst>
              <a:ext uri="{BEBA8EAE-BF5A-486C-A8C5-ECC9F3942E4B}">
                <a14:imgProps xmlns:a14="http://schemas.microsoft.com/office/drawing/2010/main">
                  <a14:imgLayer r:embed="rId8">
                    <a14:imgEffect>
                      <a14:sharpenSoften amount="50000"/>
                    </a14:imgEffect>
                  </a14:imgLayer>
                </a14:imgProps>
              </a:ext>
              <a:ext uri="{28A0092B-C50C-407E-A947-70E740481C1C}">
                <a14:useLocalDpi xmlns:a14="http://schemas.microsoft.com/office/drawing/2010/main" val="0"/>
              </a:ext>
            </a:extLst>
          </a:blip>
          <a:stretch>
            <a:fillRect/>
          </a:stretch>
        </p:blipFill>
        <p:spPr>
          <a:xfrm>
            <a:off x="2574867" y="3605728"/>
            <a:ext cx="418106" cy="389949"/>
          </a:xfrm>
          <a:prstGeom prst="rect">
            <a:avLst/>
          </a:prstGeom>
        </p:spPr>
      </p:pic>
      <p:pic>
        <p:nvPicPr>
          <p:cNvPr id="10" name="Picture 9" descr="12991670281411461993old boss-hi.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37757" y="5603356"/>
            <a:ext cx="395732" cy="369082"/>
          </a:xfrm>
          <a:prstGeom prst="rect">
            <a:avLst/>
          </a:prstGeom>
        </p:spPr>
      </p:pic>
      <p:pic>
        <p:nvPicPr>
          <p:cNvPr id="11" name="Picture 10" descr="Person_Undefined_Female_Dark.png"/>
          <p:cNvPicPr>
            <a:picLocks noChangeAspect="1"/>
          </p:cNvPicPr>
          <p:nvPr/>
        </p:nvPicPr>
        <p:blipFill>
          <a:blip r:embed="rId5">
            <a:extLst>
              <a:ext uri="{BEBA8EAE-BF5A-486C-A8C5-ECC9F3942E4B}">
                <a14:imgProps xmlns:a14="http://schemas.microsoft.com/office/drawing/2010/main">
                  <a14:imgLayer r:embed="rId6">
                    <a14:imgEffect>
                      <a14:saturation sat="400000"/>
                    </a14:imgEffect>
                  </a14:imgLayer>
                </a14:imgProps>
              </a:ext>
              <a:ext uri="{28A0092B-C50C-407E-A947-70E740481C1C}">
                <a14:useLocalDpi xmlns:a14="http://schemas.microsoft.com/office/drawing/2010/main" val="0"/>
              </a:ext>
            </a:extLst>
          </a:blip>
          <a:stretch>
            <a:fillRect/>
          </a:stretch>
        </p:blipFill>
        <p:spPr>
          <a:xfrm>
            <a:off x="1945351" y="3919861"/>
            <a:ext cx="436743" cy="407331"/>
          </a:xfrm>
          <a:prstGeom prst="rect">
            <a:avLst/>
          </a:prstGeom>
        </p:spPr>
      </p:pic>
      <p:pic>
        <p:nvPicPr>
          <p:cNvPr id="12" name="Picture 11" descr="user-icon.png"/>
          <p:cNvPicPr>
            <a:picLocks noChangeAspect="1"/>
          </p:cNvPicPr>
          <p:nvPr/>
        </p:nvPicPr>
        <p:blipFill>
          <a:blip r:embed="rId7">
            <a:extLst>
              <a:ext uri="{BEBA8EAE-BF5A-486C-A8C5-ECC9F3942E4B}">
                <a14:imgProps xmlns:a14="http://schemas.microsoft.com/office/drawing/2010/main">
                  <a14:imgLayer r:embed="rId8">
                    <a14:imgEffect>
                      <a14:sharpenSoften amount="50000"/>
                    </a14:imgEffect>
                  </a14:imgLayer>
                </a14:imgProps>
              </a:ext>
              <a:ext uri="{28A0092B-C50C-407E-A947-70E740481C1C}">
                <a14:useLocalDpi xmlns:a14="http://schemas.microsoft.com/office/drawing/2010/main" val="0"/>
              </a:ext>
            </a:extLst>
          </a:blip>
          <a:stretch>
            <a:fillRect/>
          </a:stretch>
        </p:blipFill>
        <p:spPr>
          <a:xfrm>
            <a:off x="1560514" y="4229082"/>
            <a:ext cx="418106" cy="389949"/>
          </a:xfrm>
          <a:prstGeom prst="rect">
            <a:avLst/>
          </a:prstGeom>
        </p:spPr>
      </p:pic>
      <p:cxnSp>
        <p:nvCxnSpPr>
          <p:cNvPr id="14" name="Straight Connector 13"/>
          <p:cNvCxnSpPr/>
          <p:nvPr/>
        </p:nvCxnSpPr>
        <p:spPr>
          <a:xfrm>
            <a:off x="2505224" y="5690734"/>
            <a:ext cx="150833" cy="98542"/>
          </a:xfrm>
          <a:prstGeom prst="line">
            <a:avLst/>
          </a:prstGeom>
          <a:ln w="38100"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flipV="1">
            <a:off x="2902374" y="5435830"/>
            <a:ext cx="67462" cy="163866"/>
          </a:xfrm>
          <a:prstGeom prst="line">
            <a:avLst/>
          </a:prstGeom>
          <a:ln w="38100" cmpd="sng">
            <a:solidFill>
              <a:srgbClr val="FF0000"/>
            </a:solidFill>
          </a:ln>
        </p:spPr>
        <p:style>
          <a:lnRef idx="2">
            <a:schemeClr val="accent1"/>
          </a:lnRef>
          <a:fillRef idx="0">
            <a:schemeClr val="accent1"/>
          </a:fillRef>
          <a:effectRef idx="1">
            <a:schemeClr val="accent1"/>
          </a:effectRef>
          <a:fontRef idx="minor">
            <a:schemeClr val="tx1"/>
          </a:fontRef>
        </p:style>
      </p:cxnSp>
      <p:sp>
        <p:nvSpPr>
          <p:cNvPr id="16" name="Freeform 15"/>
          <p:cNvSpPr/>
          <p:nvPr/>
        </p:nvSpPr>
        <p:spPr>
          <a:xfrm rot="4032324">
            <a:off x="2545289" y="5045711"/>
            <a:ext cx="91712" cy="293960"/>
          </a:xfrm>
          <a:custGeom>
            <a:avLst/>
            <a:gdLst>
              <a:gd name="connsiteX0" fmla="*/ 31394 w 67679"/>
              <a:gd name="connsiteY0" fmla="*/ 0 h 300653"/>
              <a:gd name="connsiteX1" fmla="*/ 5475 w 67679"/>
              <a:gd name="connsiteY1" fmla="*/ 72571 h 300653"/>
              <a:gd name="connsiteX2" fmla="*/ 292 w 67679"/>
              <a:gd name="connsiteY2" fmla="*/ 129592 h 300653"/>
              <a:gd name="connsiteX3" fmla="*/ 10659 w 67679"/>
              <a:gd name="connsiteY3" fmla="*/ 186612 h 300653"/>
              <a:gd name="connsiteX4" fmla="*/ 26210 w 67679"/>
              <a:gd name="connsiteY4" fmla="*/ 254000 h 300653"/>
              <a:gd name="connsiteX5" fmla="*/ 67679 w 67679"/>
              <a:gd name="connsiteY5" fmla="*/ 300653 h 300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679" h="300653">
                <a:moveTo>
                  <a:pt x="31394" y="0"/>
                </a:moveTo>
                <a:cubicBezTo>
                  <a:pt x="21026" y="25486"/>
                  <a:pt x="10659" y="50972"/>
                  <a:pt x="5475" y="72571"/>
                </a:cubicBezTo>
                <a:cubicBezTo>
                  <a:pt x="291" y="94170"/>
                  <a:pt x="-572" y="110585"/>
                  <a:pt x="292" y="129592"/>
                </a:cubicBezTo>
                <a:cubicBezTo>
                  <a:pt x="1156" y="148599"/>
                  <a:pt x="6339" y="165877"/>
                  <a:pt x="10659" y="186612"/>
                </a:cubicBezTo>
                <a:cubicBezTo>
                  <a:pt x="14979" y="207347"/>
                  <a:pt x="16707" y="234993"/>
                  <a:pt x="26210" y="254000"/>
                </a:cubicBezTo>
                <a:cubicBezTo>
                  <a:pt x="35713" y="273007"/>
                  <a:pt x="67679" y="300653"/>
                  <a:pt x="67679" y="300653"/>
                </a:cubicBezTo>
              </a:path>
            </a:pathLst>
          </a:custGeom>
          <a:ln w="38100" cmpd="sng">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Calibri" panose="020F0502020204030204" pitchFamily="34" charset="0"/>
              <a:cs typeface="Calibri" panose="020F0502020204030204" pitchFamily="34" charset="0"/>
            </a:endParaRPr>
          </a:p>
        </p:txBody>
      </p:sp>
      <p:cxnSp>
        <p:nvCxnSpPr>
          <p:cNvPr id="19" name="Straight Connector 18"/>
          <p:cNvCxnSpPr/>
          <p:nvPr/>
        </p:nvCxnSpPr>
        <p:spPr>
          <a:xfrm flipV="1">
            <a:off x="2977694" y="4229081"/>
            <a:ext cx="659236" cy="765282"/>
          </a:xfrm>
          <a:prstGeom prst="line">
            <a:avLst/>
          </a:prstGeom>
          <a:ln w="38100"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V="1">
            <a:off x="2297198" y="3844045"/>
            <a:ext cx="293948" cy="159155"/>
          </a:xfrm>
          <a:prstGeom prst="line">
            <a:avLst/>
          </a:prstGeom>
          <a:ln w="38100" cmpd="sng">
            <a:solidFill>
              <a:srgbClr val="FF0000"/>
            </a:solidFill>
          </a:ln>
        </p:spPr>
        <p:style>
          <a:lnRef idx="2">
            <a:schemeClr val="accent1"/>
          </a:lnRef>
          <a:fillRef idx="0">
            <a:schemeClr val="accent1"/>
          </a:fillRef>
          <a:effectRef idx="1">
            <a:schemeClr val="accent1"/>
          </a:effectRef>
          <a:fontRef idx="minor">
            <a:schemeClr val="tx1"/>
          </a:fontRef>
        </p:style>
      </p:cxnSp>
      <p:sp>
        <p:nvSpPr>
          <p:cNvPr id="26" name="TextBox 25"/>
          <p:cNvSpPr txBox="1"/>
          <p:nvPr/>
        </p:nvSpPr>
        <p:spPr>
          <a:xfrm>
            <a:off x="1205484" y="6461223"/>
            <a:ext cx="3618876" cy="369332"/>
          </a:xfrm>
          <a:prstGeom prst="rect">
            <a:avLst/>
          </a:prstGeom>
          <a:noFill/>
        </p:spPr>
        <p:txBody>
          <a:bodyPr wrap="none" rtlCol="0">
            <a:spAutoFit/>
          </a:bodyPr>
          <a:lstStyle/>
          <a:p>
            <a:r>
              <a:rPr lang="en-US" dirty="0">
                <a:solidFill>
                  <a:srgbClr val="000000"/>
                </a:solidFill>
                <a:latin typeface="Calibri" panose="020F0502020204030204" pitchFamily="34" charset="0"/>
                <a:cs typeface="Calibri" panose="020F0502020204030204" pitchFamily="34" charset="0"/>
              </a:rPr>
              <a:t>[Gray, </a:t>
            </a:r>
            <a:r>
              <a:rPr lang="en-US" dirty="0" err="1">
                <a:solidFill>
                  <a:srgbClr val="000000"/>
                </a:solidFill>
                <a:latin typeface="Calibri" panose="020F0502020204030204" pitchFamily="34" charset="0"/>
                <a:cs typeface="Calibri" panose="020F0502020204030204" pitchFamily="34" charset="0"/>
              </a:rPr>
              <a:t>Suri</a:t>
            </a:r>
            <a:r>
              <a:rPr lang="en-US" dirty="0">
                <a:solidFill>
                  <a:srgbClr val="000000"/>
                </a:solidFill>
                <a:latin typeface="Calibri" panose="020F0502020204030204" pitchFamily="34" charset="0"/>
                <a:cs typeface="Calibri" panose="020F0502020204030204" pitchFamily="34" charset="0"/>
              </a:rPr>
              <a:t>, Ali, </a:t>
            </a:r>
            <a:r>
              <a:rPr lang="en-US" dirty="0" err="1">
                <a:solidFill>
                  <a:srgbClr val="000000"/>
                </a:solidFill>
                <a:latin typeface="Calibri" panose="020F0502020204030204" pitchFamily="34" charset="0"/>
                <a:cs typeface="Calibri" panose="020F0502020204030204" pitchFamily="34" charset="0"/>
              </a:rPr>
              <a:t>Kulkarni</a:t>
            </a:r>
            <a:r>
              <a:rPr lang="en-US" dirty="0">
                <a:solidFill>
                  <a:srgbClr val="000000"/>
                </a:solidFill>
                <a:latin typeface="Calibri" panose="020F0502020204030204" pitchFamily="34" charset="0"/>
                <a:cs typeface="Calibri" panose="020F0502020204030204" pitchFamily="34" charset="0"/>
              </a:rPr>
              <a:t>. CSCW 2016]</a:t>
            </a:r>
          </a:p>
        </p:txBody>
      </p:sp>
      <p:pic>
        <p:nvPicPr>
          <p:cNvPr id="20" name="Content Placeholder 3" descr="Decide-Which-Type-of-Bank-Account-to-Open-Step-5.jpg"/>
          <p:cNvPicPr>
            <a:picLocks noChangeAspect="1"/>
          </p:cNvPicPr>
          <p:nvPr/>
        </p:nvPicPr>
        <p:blipFill rotWithShape="1">
          <a:blip r:embed="rId9">
            <a:extLst>
              <a:ext uri="{BEBA8EAE-BF5A-486C-A8C5-ECC9F3942E4B}">
                <a14:imgProps xmlns:a14="http://schemas.microsoft.com/office/drawing/2010/main">
                  <a14:imgLayer r:embed="rId10">
                    <a14:imgEffect>
                      <a14:sharpenSoften amount="50000"/>
                    </a14:imgEffect>
                  </a14:imgLayer>
                </a14:imgProps>
              </a:ext>
              <a:ext uri="{28A0092B-C50C-407E-A947-70E740481C1C}">
                <a14:useLocalDpi xmlns:a14="http://schemas.microsoft.com/office/drawing/2010/main" val="0"/>
              </a:ext>
            </a:extLst>
          </a:blip>
          <a:srcRect t="8950" b="1480"/>
          <a:stretch/>
        </p:blipFill>
        <p:spPr>
          <a:xfrm>
            <a:off x="6641776" y="2036936"/>
            <a:ext cx="1807258" cy="1214099"/>
          </a:xfrm>
          <a:prstGeom prst="rect">
            <a:avLst/>
          </a:prstGeom>
          <a:ln>
            <a:solidFill>
              <a:schemeClr val="accent6"/>
            </a:solidFill>
          </a:ln>
        </p:spPr>
      </p:pic>
      <p:sp>
        <p:nvSpPr>
          <p:cNvPr id="22" name="TextBox 21"/>
          <p:cNvSpPr txBox="1"/>
          <p:nvPr/>
        </p:nvSpPr>
        <p:spPr>
          <a:xfrm>
            <a:off x="8577712" y="2104949"/>
            <a:ext cx="2530555" cy="1015663"/>
          </a:xfrm>
          <a:prstGeom prst="rect">
            <a:avLst/>
          </a:prstGeom>
          <a:noFill/>
        </p:spPr>
        <p:txBody>
          <a:bodyPr wrap="square" rtlCol="0">
            <a:spAutoFit/>
          </a:bodyPr>
          <a:lstStyle/>
          <a:p>
            <a:pPr algn="ctr"/>
            <a:r>
              <a:rPr lang="en-US" sz="2000" dirty="0">
                <a:latin typeface="Calibri" panose="020F0502020204030204" pitchFamily="34" charset="0"/>
                <a:cs typeface="Calibri" panose="020F0502020204030204" pitchFamily="34" charset="0"/>
              </a:rPr>
              <a:t>Help with administrative overhead</a:t>
            </a:r>
          </a:p>
        </p:txBody>
      </p:sp>
      <p:grpSp>
        <p:nvGrpSpPr>
          <p:cNvPr id="25" name="Group 24"/>
          <p:cNvGrpSpPr/>
          <p:nvPr/>
        </p:nvGrpSpPr>
        <p:grpSpPr>
          <a:xfrm>
            <a:off x="6641776" y="3387187"/>
            <a:ext cx="1829446" cy="1677741"/>
            <a:chOff x="763418" y="2792835"/>
            <a:chExt cx="2405515" cy="1984868"/>
          </a:xfrm>
        </p:grpSpPr>
        <p:pic>
          <p:nvPicPr>
            <p:cNvPr id="28" name="Picture 27" descr="WordOfMouth.pm_.jpg"/>
            <p:cNvPicPr>
              <a:picLocks noChangeAspect="1"/>
            </p:cNvPicPr>
            <p:nvPr/>
          </p:nvPicPr>
          <p:blipFill>
            <a:blip r:embed="rId11">
              <a:extLst>
                <a:ext uri="{BEBA8EAE-BF5A-486C-A8C5-ECC9F3942E4B}">
                  <a14:imgProps xmlns:a14="http://schemas.microsoft.com/office/drawing/2010/main">
                    <a14:imgLayer r:embed="rId12">
                      <a14:imgEffect>
                        <a14:sharpenSoften amount="50000"/>
                      </a14:imgEffect>
                    </a14:imgLayer>
                  </a14:imgProps>
                </a:ext>
                <a:ext uri="{28A0092B-C50C-407E-A947-70E740481C1C}">
                  <a14:useLocalDpi xmlns:a14="http://schemas.microsoft.com/office/drawing/2010/main" val="0"/>
                </a:ext>
              </a:extLst>
            </a:blip>
            <a:stretch>
              <a:fillRect/>
            </a:stretch>
          </p:blipFill>
          <p:spPr>
            <a:xfrm>
              <a:off x="763418" y="2792835"/>
              <a:ext cx="2359126" cy="1984868"/>
            </a:xfrm>
            <a:prstGeom prst="rect">
              <a:avLst/>
            </a:prstGeom>
          </p:spPr>
        </p:pic>
        <p:sp>
          <p:nvSpPr>
            <p:cNvPr id="29" name="Cloud Callout 28"/>
            <p:cNvSpPr/>
            <p:nvPr/>
          </p:nvSpPr>
          <p:spPr>
            <a:xfrm>
              <a:off x="1064949" y="2817327"/>
              <a:ext cx="2103984" cy="703366"/>
            </a:xfrm>
            <a:prstGeom prst="cloudCallout">
              <a:avLst>
                <a:gd name="adj1" fmla="val -15146"/>
                <a:gd name="adj2" fmla="val 69749"/>
              </a:avLst>
            </a:prstGeom>
            <a:solidFill>
              <a:schemeClr val="bg1"/>
            </a:solidFill>
            <a:ln w="1905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a:solidFill>
                    <a:schemeClr val="tx1"/>
                  </a:solidFill>
                  <a:latin typeface="Calibri" panose="020F0502020204030204" pitchFamily="34" charset="0"/>
                  <a:cs typeface="Calibri" panose="020F0502020204030204" pitchFamily="34" charset="0"/>
                </a:rPr>
                <a:t>Ming’s tasks are great!</a:t>
              </a:r>
            </a:p>
          </p:txBody>
        </p:sp>
      </p:grpSp>
      <p:sp>
        <p:nvSpPr>
          <p:cNvPr id="30" name="TextBox 29"/>
          <p:cNvSpPr txBox="1"/>
          <p:nvPr/>
        </p:nvSpPr>
        <p:spPr>
          <a:xfrm>
            <a:off x="8533568" y="3796749"/>
            <a:ext cx="2530555" cy="707886"/>
          </a:xfrm>
          <a:prstGeom prst="rect">
            <a:avLst/>
          </a:prstGeom>
          <a:noFill/>
        </p:spPr>
        <p:txBody>
          <a:bodyPr wrap="square" rtlCol="0">
            <a:spAutoFit/>
          </a:bodyPr>
          <a:lstStyle/>
          <a:p>
            <a:pPr algn="ctr"/>
            <a:r>
              <a:rPr lang="en-US" sz="2000" dirty="0">
                <a:latin typeface="Calibri" panose="020F0502020204030204" pitchFamily="34" charset="0"/>
                <a:cs typeface="Calibri" panose="020F0502020204030204" pitchFamily="34" charset="0"/>
              </a:rPr>
              <a:t>Share useful information</a:t>
            </a:r>
          </a:p>
        </p:txBody>
      </p:sp>
      <p:pic>
        <p:nvPicPr>
          <p:cNvPr id="31" name="Picture 30" descr="250x250xpm-table.gif.pagespeed.ic.UkMv7cyyOZ.jpg"/>
          <p:cNvPicPr>
            <a:picLocks noChangeAspect="1"/>
          </p:cNvPicPr>
          <p:nvPr/>
        </p:nvPicPr>
        <p:blipFill>
          <a:blip r:embed="rId13">
            <a:extLst>
              <a:ext uri="{BEBA8EAE-BF5A-486C-A8C5-ECC9F3942E4B}">
                <a14:imgProps xmlns:a14="http://schemas.microsoft.com/office/drawing/2010/main">
                  <a14:imgLayer r:embed="rId14">
                    <a14:imgEffect>
                      <a14:sharpenSoften amount="50000"/>
                    </a14:imgEffect>
                  </a14:imgLayer>
                </a14:imgProps>
              </a:ext>
              <a:ext uri="{28A0092B-C50C-407E-A947-70E740481C1C}">
                <a14:useLocalDpi xmlns:a14="http://schemas.microsoft.com/office/drawing/2010/main" val="0"/>
              </a:ext>
            </a:extLst>
          </a:blip>
          <a:stretch>
            <a:fillRect/>
          </a:stretch>
        </p:blipFill>
        <p:spPr>
          <a:xfrm>
            <a:off x="6705384" y="5106735"/>
            <a:ext cx="1709815" cy="1709815"/>
          </a:xfrm>
          <a:prstGeom prst="rect">
            <a:avLst/>
          </a:prstGeom>
        </p:spPr>
      </p:pic>
      <p:sp>
        <p:nvSpPr>
          <p:cNvPr id="32" name="TextBox 31"/>
          <p:cNvSpPr txBox="1"/>
          <p:nvPr/>
        </p:nvSpPr>
        <p:spPr>
          <a:xfrm>
            <a:off x="8526090" y="5472651"/>
            <a:ext cx="2530555" cy="707886"/>
          </a:xfrm>
          <a:prstGeom prst="rect">
            <a:avLst/>
          </a:prstGeom>
          <a:noFill/>
        </p:spPr>
        <p:txBody>
          <a:bodyPr wrap="square" rtlCol="0">
            <a:spAutoFit/>
          </a:bodyPr>
          <a:lstStyle/>
          <a:p>
            <a:pPr algn="ctr"/>
            <a:r>
              <a:rPr lang="en-US" sz="2000" dirty="0">
                <a:latin typeface="Calibri" panose="020F0502020204030204" pitchFamily="34" charset="0"/>
                <a:cs typeface="Calibri" panose="020F0502020204030204" pitchFamily="34" charset="0"/>
              </a:rPr>
              <a:t>Recreate social connections</a:t>
            </a:r>
          </a:p>
        </p:txBody>
      </p:sp>
      <p:sp>
        <p:nvSpPr>
          <p:cNvPr id="27" name="TextBox 26"/>
          <p:cNvSpPr txBox="1"/>
          <p:nvPr/>
        </p:nvSpPr>
        <p:spPr>
          <a:xfrm>
            <a:off x="6124468" y="1115032"/>
            <a:ext cx="5305532" cy="830997"/>
          </a:xfrm>
          <a:prstGeom prst="rect">
            <a:avLst/>
          </a:prstGeom>
          <a:noFill/>
        </p:spPr>
        <p:txBody>
          <a:bodyPr wrap="square" rtlCol="0">
            <a:spAutoFit/>
          </a:bodyPr>
          <a:lstStyle/>
          <a:p>
            <a:r>
              <a:rPr lang="en-US" sz="2400" dirty="0">
                <a:solidFill>
                  <a:srgbClr val="000000"/>
                </a:solidFill>
                <a:latin typeface="Calibri" panose="020F0502020204030204" pitchFamily="34" charset="0"/>
                <a:cs typeface="Calibri" panose="020F0502020204030204" pitchFamily="34" charset="0"/>
              </a:rPr>
              <a:t>Workers talk to each other to...</a:t>
            </a:r>
          </a:p>
          <a:p>
            <a:r>
              <a:rPr lang="en-US" sz="2400" dirty="0">
                <a:solidFill>
                  <a:srgbClr val="000000"/>
                </a:solidFill>
                <a:latin typeface="Calibri" panose="020F0502020204030204" pitchFamily="34" charset="0"/>
                <a:cs typeface="Calibri" panose="020F0502020204030204" pitchFamily="34" charset="0"/>
              </a:rPr>
              <a:t>(based on </a:t>
            </a:r>
            <a:r>
              <a:rPr lang="en-US" sz="2400" b="1" dirty="0">
                <a:solidFill>
                  <a:srgbClr val="3366FF"/>
                </a:solidFill>
                <a:latin typeface="Calibri" panose="020F0502020204030204" pitchFamily="34" charset="0"/>
                <a:cs typeface="Calibri" panose="020F0502020204030204" pitchFamily="34" charset="0"/>
              </a:rPr>
              <a:t>~100 </a:t>
            </a:r>
            <a:r>
              <a:rPr lang="en-US" sz="2400" dirty="0">
                <a:solidFill>
                  <a:srgbClr val="000000"/>
                </a:solidFill>
                <a:latin typeface="Calibri" panose="020F0502020204030204" pitchFamily="34" charset="0"/>
                <a:cs typeface="Calibri" panose="020F0502020204030204" pitchFamily="34" charset="0"/>
              </a:rPr>
              <a:t>interviews)</a:t>
            </a:r>
          </a:p>
        </p:txBody>
      </p:sp>
    </p:spTree>
    <p:extLst>
      <p:ext uri="{BB962C8B-B14F-4D97-AF65-F5344CB8AC3E}">
        <p14:creationId xmlns:p14="http://schemas.microsoft.com/office/powerpoint/2010/main" val="1463442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2" grpId="0"/>
      <p:bldP spid="30" grpId="0"/>
      <p:bldP spid="32" grpId="0"/>
      <p:bldP spid="2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Logistics: Project Timeline</a:t>
            </a:r>
          </a:p>
        </p:txBody>
      </p:sp>
      <p:sp>
        <p:nvSpPr>
          <p:cNvPr id="3" name="Content Placeholder 2"/>
          <p:cNvSpPr>
            <a:spLocks noGrp="1"/>
          </p:cNvSpPr>
          <p:nvPr>
            <p:ph idx="1"/>
          </p:nvPr>
        </p:nvSpPr>
        <p:spPr>
          <a:xfrm>
            <a:off x="838200" y="1825625"/>
            <a:ext cx="10515600" cy="4885418"/>
          </a:xfrm>
        </p:spPr>
        <p:txBody>
          <a:bodyPr>
            <a:normAutofit lnSpcReduction="10000"/>
          </a:bodyPr>
          <a:lstStyle/>
          <a:p>
            <a:r>
              <a:rPr lang="en-US" sz="2400" dirty="0"/>
              <a:t>Sep 23: Project proposal</a:t>
            </a:r>
          </a:p>
          <a:p>
            <a:pPr lvl="1"/>
            <a:r>
              <a:rPr lang="en-US" sz="200" dirty="0"/>
              <a:t> </a:t>
            </a:r>
          </a:p>
          <a:p>
            <a:pPr lvl="1"/>
            <a:r>
              <a:rPr lang="en-US" sz="2000" dirty="0"/>
              <a:t>Brief description of the proposed project (1~2 paragraph)</a:t>
            </a:r>
          </a:p>
          <a:p>
            <a:pPr lvl="1"/>
            <a:r>
              <a:rPr lang="en-US" sz="2000" dirty="0"/>
              <a:t>Citing at least one paper that’s relevant to your proposal</a:t>
            </a:r>
          </a:p>
          <a:p>
            <a:pPr lvl="2"/>
            <a:endParaRPr lang="en-US" sz="100" dirty="0"/>
          </a:p>
          <a:p>
            <a:r>
              <a:rPr lang="en-US" sz="2400" dirty="0"/>
              <a:t>Oct 14: Milestone 1</a:t>
            </a:r>
          </a:p>
          <a:p>
            <a:pPr lvl="1"/>
            <a:endParaRPr lang="en-US" sz="200" dirty="0"/>
          </a:p>
          <a:p>
            <a:pPr lvl="1"/>
            <a:r>
              <a:rPr lang="en-US" sz="2000" dirty="0"/>
              <a:t>A brief literature review and the description of your plan (one page) </a:t>
            </a:r>
          </a:p>
          <a:p>
            <a:pPr lvl="1"/>
            <a:r>
              <a:rPr lang="en-US" sz="2000" dirty="0"/>
              <a:t>Last chance to change the topic of the project</a:t>
            </a:r>
          </a:p>
          <a:p>
            <a:pPr lvl="1"/>
            <a:endParaRPr lang="en-US" sz="500" dirty="0"/>
          </a:p>
          <a:p>
            <a:r>
              <a:rPr lang="en-US" sz="2400" dirty="0"/>
              <a:t>Nov 4: Milestone 2</a:t>
            </a:r>
          </a:p>
          <a:p>
            <a:pPr lvl="1"/>
            <a:endParaRPr lang="en-US" sz="200" dirty="0"/>
          </a:p>
          <a:p>
            <a:pPr lvl="1"/>
            <a:r>
              <a:rPr lang="en-US" sz="2000" dirty="0"/>
              <a:t>Summary of your current progress (up to 2 pages)</a:t>
            </a:r>
          </a:p>
          <a:p>
            <a:pPr lvl="1"/>
            <a:r>
              <a:rPr lang="en-US" sz="2000" dirty="0"/>
              <a:t>Last chance to convert the research project to (a more extensive) literature review </a:t>
            </a:r>
          </a:p>
          <a:p>
            <a:pPr lvl="1"/>
            <a:endParaRPr lang="en-US" sz="500" dirty="0"/>
          </a:p>
          <a:p>
            <a:r>
              <a:rPr lang="en-US" sz="2400" dirty="0"/>
              <a:t>Dec 6/8: In-class project presentations</a:t>
            </a:r>
          </a:p>
          <a:p>
            <a:endParaRPr lang="en-US" sz="500" dirty="0"/>
          </a:p>
          <a:p>
            <a:r>
              <a:rPr lang="en-US" sz="2400" dirty="0"/>
              <a:t>Dec 9: Project report due</a:t>
            </a:r>
            <a:endParaRPr lang="en-US" dirty="0"/>
          </a:p>
        </p:txBody>
      </p:sp>
    </p:spTree>
    <p:extLst>
      <p:ext uri="{BB962C8B-B14F-4D97-AF65-F5344CB8AC3E}">
        <p14:creationId xmlns:p14="http://schemas.microsoft.com/office/powerpoint/2010/main" val="96246644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3600" y="162939"/>
            <a:ext cx="9347200" cy="990600"/>
          </a:xfrm>
        </p:spPr>
        <p:txBody>
          <a:bodyPr>
            <a:normAutofit/>
          </a:bodyPr>
          <a:lstStyle/>
          <a:p>
            <a:r>
              <a:rPr lang="en-US" dirty="0">
                <a:latin typeface="Calibri" panose="020F0502020204030204" pitchFamily="34" charset="0"/>
                <a:cs typeface="Calibri" panose="020F0502020204030204" pitchFamily="34" charset="0"/>
              </a:rPr>
              <a:t>Can we Map the Network?</a:t>
            </a:r>
          </a:p>
        </p:txBody>
      </p:sp>
      <p:pic>
        <p:nvPicPr>
          <p:cNvPr id="4" name="Content Placeholder 3" descr="TyvekWorldMap.gif"/>
          <p:cNvPicPr>
            <a:picLocks noChangeAspect="1"/>
          </p:cNvPicPr>
          <p:nvPr/>
        </p:nvPicPr>
        <p:blipFill rotWithShape="1">
          <a:blip r:embed="rId3">
            <a:alphaModFix amt="37000"/>
            <a:extLst>
              <a:ext uri="{28A0092B-C50C-407E-A947-70E740481C1C}">
                <a14:useLocalDpi xmlns:a14="http://schemas.microsoft.com/office/drawing/2010/main" val="0"/>
              </a:ext>
            </a:extLst>
          </a:blip>
          <a:srcRect l="1008" t="1758" r="1196" b="1758"/>
          <a:stretch/>
        </p:blipFill>
        <p:spPr>
          <a:xfrm>
            <a:off x="1524002" y="1052174"/>
            <a:ext cx="9143999" cy="5142174"/>
          </a:xfrm>
          <a:prstGeom prst="rect">
            <a:avLst/>
          </a:prstGeom>
        </p:spPr>
      </p:pic>
      <p:pic>
        <p:nvPicPr>
          <p:cNvPr id="5" name="Picture 4" descr="user-icon.png"/>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val="0"/>
              </a:ext>
            </a:extLst>
          </a:blip>
          <a:stretch>
            <a:fillRect/>
          </a:stretch>
        </p:blipFill>
        <p:spPr>
          <a:xfrm>
            <a:off x="2842872" y="2649559"/>
            <a:ext cx="529965" cy="529965"/>
          </a:xfrm>
          <a:prstGeom prst="rect">
            <a:avLst/>
          </a:prstGeom>
        </p:spPr>
      </p:pic>
      <p:pic>
        <p:nvPicPr>
          <p:cNvPr id="7" name="Picture 6" descr="Office-Client-Female-Light-icon.png"/>
          <p:cNvPicPr>
            <a:picLocks noChangeAspect="1"/>
          </p:cNvPicPr>
          <p:nvPr/>
        </p:nvPicPr>
        <p:blipFill>
          <a:blip r:embed="rId6">
            <a:extLst>
              <a:ext uri="{BEBA8EAE-BF5A-486C-A8C5-ECC9F3942E4B}">
                <a14:imgProps xmlns:a14="http://schemas.microsoft.com/office/drawing/2010/main">
                  <a14:imgLayer r:embed="rId7">
                    <a14:imgEffect>
                      <a14:sharpenSoften amount="50000"/>
                    </a14:imgEffect>
                  </a14:imgLayer>
                </a14:imgProps>
              </a:ext>
              <a:ext uri="{28A0092B-C50C-407E-A947-70E740481C1C}">
                <a14:useLocalDpi xmlns:a14="http://schemas.microsoft.com/office/drawing/2010/main" val="0"/>
              </a:ext>
            </a:extLst>
          </a:blip>
          <a:stretch>
            <a:fillRect/>
          </a:stretch>
        </p:blipFill>
        <p:spPr>
          <a:xfrm>
            <a:off x="6081809" y="2175476"/>
            <a:ext cx="604857" cy="604857"/>
          </a:xfrm>
          <a:prstGeom prst="rect">
            <a:avLst/>
          </a:prstGeom>
        </p:spPr>
      </p:pic>
      <p:pic>
        <p:nvPicPr>
          <p:cNvPr id="9" name="Picture 8" descr="Person-Male-Light-icon.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232731" y="3018739"/>
            <a:ext cx="533312" cy="533312"/>
          </a:xfrm>
          <a:prstGeom prst="rect">
            <a:avLst/>
          </a:prstGeom>
        </p:spPr>
      </p:pic>
      <p:pic>
        <p:nvPicPr>
          <p:cNvPr id="10" name="Picture 9" descr="Person_Undefined_Female_Dark.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000414" y="3456317"/>
            <a:ext cx="553588" cy="553588"/>
          </a:xfrm>
          <a:prstGeom prst="rect">
            <a:avLst/>
          </a:prstGeom>
        </p:spPr>
      </p:pic>
      <p:pic>
        <p:nvPicPr>
          <p:cNvPr id="11" name="Picture 10" descr="Person_Undefined_Female_Dark.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479756" y="4561295"/>
            <a:ext cx="553588" cy="553588"/>
          </a:xfrm>
          <a:prstGeom prst="rect">
            <a:avLst/>
          </a:prstGeom>
        </p:spPr>
      </p:pic>
      <p:pic>
        <p:nvPicPr>
          <p:cNvPr id="12" name="Picture 11" descr="Person_Undefined_Female_Dark.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388579" y="3293247"/>
            <a:ext cx="553588" cy="553588"/>
          </a:xfrm>
          <a:prstGeom prst="rect">
            <a:avLst/>
          </a:prstGeom>
        </p:spPr>
      </p:pic>
      <p:pic>
        <p:nvPicPr>
          <p:cNvPr id="13" name="Picture 12" descr="Person-Male-Light-icon.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408855" y="2179208"/>
            <a:ext cx="533312" cy="533312"/>
          </a:xfrm>
          <a:prstGeom prst="rect">
            <a:avLst/>
          </a:prstGeom>
        </p:spPr>
      </p:pic>
      <p:pic>
        <p:nvPicPr>
          <p:cNvPr id="14" name="Picture 13" descr="user-icon.png"/>
          <p:cNvPicPr>
            <a:picLocks noChangeAspect="1"/>
          </p:cNvPicPr>
          <p:nvPr/>
        </p:nvPicPr>
        <p:blipFill>
          <a:blip r:embed="rId4">
            <a:extLst>
              <a:ext uri="{BEBA8EAE-BF5A-486C-A8C5-ECC9F3942E4B}">
                <a14:imgProps xmlns:a14="http://schemas.microsoft.com/office/drawing/2010/main">
                  <a14:imgLayer r:embed="rId10">
                    <a14:imgEffect>
                      <a14:sharpenSoften amount="50000"/>
                    </a14:imgEffect>
                  </a14:imgLayer>
                </a14:imgProps>
              </a:ext>
              <a:ext uri="{28A0092B-C50C-407E-A947-70E740481C1C}">
                <a14:useLocalDpi xmlns:a14="http://schemas.microsoft.com/office/drawing/2010/main" val="0"/>
              </a:ext>
            </a:extLst>
          </a:blip>
          <a:stretch>
            <a:fillRect/>
          </a:stretch>
        </p:blipFill>
        <p:spPr>
          <a:xfrm>
            <a:off x="8151248" y="1933054"/>
            <a:ext cx="529965" cy="529965"/>
          </a:xfrm>
          <a:prstGeom prst="rect">
            <a:avLst/>
          </a:prstGeom>
        </p:spPr>
      </p:pic>
      <p:pic>
        <p:nvPicPr>
          <p:cNvPr id="15" name="Picture 14" descr="user-icon.png"/>
          <p:cNvPicPr>
            <a:picLocks noChangeAspect="1"/>
          </p:cNvPicPr>
          <p:nvPr/>
        </p:nvPicPr>
        <p:blipFill>
          <a:blip r:embed="rId4">
            <a:extLst>
              <a:ext uri="{BEBA8EAE-BF5A-486C-A8C5-ECC9F3942E4B}">
                <a14:imgProps xmlns:a14="http://schemas.microsoft.com/office/drawing/2010/main">
                  <a14:imgLayer r:embed="rId11">
                    <a14:imgEffect>
                      <a14:sharpenSoften amount="50000"/>
                    </a14:imgEffect>
                  </a14:imgLayer>
                </a14:imgProps>
              </a:ext>
              <a:ext uri="{28A0092B-C50C-407E-A947-70E740481C1C}">
                <a14:useLocalDpi xmlns:a14="http://schemas.microsoft.com/office/drawing/2010/main" val="0"/>
              </a:ext>
            </a:extLst>
          </a:blip>
          <a:stretch>
            <a:fillRect/>
          </a:stretch>
        </p:blipFill>
        <p:spPr>
          <a:xfrm>
            <a:off x="9177888" y="4849901"/>
            <a:ext cx="529965" cy="529965"/>
          </a:xfrm>
          <a:prstGeom prst="rect">
            <a:avLst/>
          </a:prstGeom>
        </p:spPr>
      </p:pic>
      <p:pic>
        <p:nvPicPr>
          <p:cNvPr id="16" name="Picture 15" descr="user-icon.png"/>
          <p:cNvPicPr>
            <a:picLocks noChangeAspect="1"/>
          </p:cNvPicPr>
          <p:nvPr/>
        </p:nvPicPr>
        <p:blipFill>
          <a:blip r:embed="rId4">
            <a:extLst>
              <a:ext uri="{BEBA8EAE-BF5A-486C-A8C5-ECC9F3942E4B}">
                <a14:imgProps xmlns:a14="http://schemas.microsoft.com/office/drawing/2010/main">
                  <a14:imgLayer r:embed="rId12">
                    <a14:imgEffect>
                      <a14:sharpenSoften amount="50000"/>
                    </a14:imgEffect>
                  </a14:imgLayer>
                </a14:imgProps>
              </a:ext>
              <a:ext uri="{28A0092B-C50C-407E-A947-70E740481C1C}">
                <a14:useLocalDpi xmlns:a14="http://schemas.microsoft.com/office/drawing/2010/main" val="0"/>
              </a:ext>
            </a:extLst>
          </a:blip>
          <a:stretch>
            <a:fillRect/>
          </a:stretch>
        </p:blipFill>
        <p:spPr>
          <a:xfrm>
            <a:off x="5656683" y="3658008"/>
            <a:ext cx="529965" cy="529965"/>
          </a:xfrm>
          <a:prstGeom prst="rect">
            <a:avLst/>
          </a:prstGeom>
        </p:spPr>
      </p:pic>
      <p:pic>
        <p:nvPicPr>
          <p:cNvPr id="17" name="Picture 16" descr="12991670281411461993old boss-hi.png"/>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942168" y="2888071"/>
            <a:ext cx="501605" cy="501605"/>
          </a:xfrm>
          <a:prstGeom prst="rect">
            <a:avLst/>
          </a:prstGeom>
        </p:spPr>
      </p:pic>
      <p:pic>
        <p:nvPicPr>
          <p:cNvPr id="18" name="Picture 17" descr="12991670281411461993old boss-hi.png"/>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580444" y="4248443"/>
            <a:ext cx="501605" cy="501605"/>
          </a:xfrm>
          <a:prstGeom prst="rect">
            <a:avLst/>
          </a:prstGeom>
        </p:spPr>
      </p:pic>
      <p:pic>
        <p:nvPicPr>
          <p:cNvPr id="19" name="Picture 18" descr="12991670281411461993old boss-hi.png"/>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7649643" y="3205515"/>
            <a:ext cx="501605" cy="501605"/>
          </a:xfrm>
          <a:prstGeom prst="rect">
            <a:avLst/>
          </a:prstGeom>
        </p:spPr>
      </p:pic>
      <p:pic>
        <p:nvPicPr>
          <p:cNvPr id="20" name="Picture 19" descr="Persona-2.png"/>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572612" y="2521598"/>
            <a:ext cx="616825" cy="616825"/>
          </a:xfrm>
          <a:prstGeom prst="rect">
            <a:avLst/>
          </a:prstGeom>
        </p:spPr>
      </p:pic>
      <p:pic>
        <p:nvPicPr>
          <p:cNvPr id="21" name="Picture 20" descr="Persona-2.png"/>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520278" y="3689648"/>
            <a:ext cx="616825" cy="616825"/>
          </a:xfrm>
          <a:prstGeom prst="rect">
            <a:avLst/>
          </a:prstGeom>
        </p:spPr>
      </p:pic>
      <p:cxnSp>
        <p:nvCxnSpPr>
          <p:cNvPr id="22" name="Straight Connector 21"/>
          <p:cNvCxnSpPr/>
          <p:nvPr/>
        </p:nvCxnSpPr>
        <p:spPr>
          <a:xfrm>
            <a:off x="7984133" y="3362868"/>
            <a:ext cx="150833" cy="98542"/>
          </a:xfrm>
          <a:prstGeom prst="line">
            <a:avLst/>
          </a:prstGeom>
          <a:ln w="57150"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V="1">
            <a:off x="8027720" y="4032430"/>
            <a:ext cx="150833" cy="111731"/>
          </a:xfrm>
          <a:prstGeom prst="line">
            <a:avLst/>
          </a:prstGeom>
          <a:ln w="57150" cmpd="sng">
            <a:solidFill>
              <a:srgbClr val="FF0000"/>
            </a:solidFill>
          </a:ln>
        </p:spPr>
        <p:style>
          <a:lnRef idx="2">
            <a:schemeClr val="accent1"/>
          </a:lnRef>
          <a:fillRef idx="0">
            <a:schemeClr val="accent1"/>
          </a:fillRef>
          <a:effectRef idx="1">
            <a:schemeClr val="accent1"/>
          </a:effectRef>
          <a:fontRef idx="minor">
            <a:schemeClr val="tx1"/>
          </a:fontRef>
        </p:style>
      </p:cxnSp>
      <p:sp>
        <p:nvSpPr>
          <p:cNvPr id="24" name="Freeform 23"/>
          <p:cNvSpPr/>
          <p:nvPr/>
        </p:nvSpPr>
        <p:spPr>
          <a:xfrm rot="1014231">
            <a:off x="7577736" y="3592073"/>
            <a:ext cx="85732" cy="313637"/>
          </a:xfrm>
          <a:custGeom>
            <a:avLst/>
            <a:gdLst>
              <a:gd name="connsiteX0" fmla="*/ 31394 w 67679"/>
              <a:gd name="connsiteY0" fmla="*/ 0 h 300653"/>
              <a:gd name="connsiteX1" fmla="*/ 5475 w 67679"/>
              <a:gd name="connsiteY1" fmla="*/ 72571 h 300653"/>
              <a:gd name="connsiteX2" fmla="*/ 292 w 67679"/>
              <a:gd name="connsiteY2" fmla="*/ 129592 h 300653"/>
              <a:gd name="connsiteX3" fmla="*/ 10659 w 67679"/>
              <a:gd name="connsiteY3" fmla="*/ 186612 h 300653"/>
              <a:gd name="connsiteX4" fmla="*/ 26210 w 67679"/>
              <a:gd name="connsiteY4" fmla="*/ 254000 h 300653"/>
              <a:gd name="connsiteX5" fmla="*/ 67679 w 67679"/>
              <a:gd name="connsiteY5" fmla="*/ 300653 h 300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679" h="300653">
                <a:moveTo>
                  <a:pt x="31394" y="0"/>
                </a:moveTo>
                <a:cubicBezTo>
                  <a:pt x="21026" y="25486"/>
                  <a:pt x="10659" y="50972"/>
                  <a:pt x="5475" y="72571"/>
                </a:cubicBezTo>
                <a:cubicBezTo>
                  <a:pt x="291" y="94170"/>
                  <a:pt x="-572" y="110585"/>
                  <a:pt x="292" y="129592"/>
                </a:cubicBezTo>
                <a:cubicBezTo>
                  <a:pt x="1156" y="148599"/>
                  <a:pt x="6339" y="165877"/>
                  <a:pt x="10659" y="186612"/>
                </a:cubicBezTo>
                <a:cubicBezTo>
                  <a:pt x="14979" y="207347"/>
                  <a:pt x="16707" y="234993"/>
                  <a:pt x="26210" y="254000"/>
                </a:cubicBezTo>
                <a:cubicBezTo>
                  <a:pt x="35713" y="273007"/>
                  <a:pt x="67679" y="300653"/>
                  <a:pt x="67679" y="300653"/>
                </a:cubicBezTo>
              </a:path>
            </a:pathLst>
          </a:custGeom>
          <a:ln w="57150" cmpd="sng">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Calibri" panose="020F0502020204030204" pitchFamily="34" charset="0"/>
              <a:cs typeface="Calibri" panose="020F0502020204030204" pitchFamily="34" charset="0"/>
            </a:endParaRPr>
          </a:p>
        </p:txBody>
      </p:sp>
      <p:cxnSp>
        <p:nvCxnSpPr>
          <p:cNvPr id="25" name="Straight Connector 24"/>
          <p:cNvCxnSpPr/>
          <p:nvPr/>
        </p:nvCxnSpPr>
        <p:spPr>
          <a:xfrm>
            <a:off x="3192836" y="3205514"/>
            <a:ext cx="249912" cy="277190"/>
          </a:xfrm>
          <a:prstGeom prst="line">
            <a:avLst/>
          </a:prstGeom>
          <a:ln w="57150" cmpd="sng">
            <a:solidFill>
              <a:srgbClr val="FF0000"/>
            </a:solidFill>
            <a:prstDash val="sysDot"/>
          </a:ln>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flipV="1">
            <a:off x="3292040" y="2742408"/>
            <a:ext cx="249912" cy="215804"/>
          </a:xfrm>
          <a:prstGeom prst="line">
            <a:avLst/>
          </a:prstGeom>
          <a:ln w="57150" cmpd="sng">
            <a:solidFill>
              <a:srgbClr val="FF0000"/>
            </a:solidFill>
            <a:prstDash val="sysDot"/>
          </a:ln>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flipV="1">
            <a:off x="3635285" y="2750428"/>
            <a:ext cx="0" cy="492994"/>
          </a:xfrm>
          <a:prstGeom prst="line">
            <a:avLst/>
          </a:prstGeom>
          <a:ln w="57150" cmpd="sng">
            <a:solidFill>
              <a:srgbClr val="FF0000"/>
            </a:solidFill>
            <a:prstDash val="sysDot"/>
          </a:ln>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flipV="1">
            <a:off x="3728997" y="2272088"/>
            <a:ext cx="302429" cy="190930"/>
          </a:xfrm>
          <a:prstGeom prst="line">
            <a:avLst/>
          </a:prstGeom>
          <a:ln w="57150" cmpd="sng">
            <a:solidFill>
              <a:srgbClr val="FF0000"/>
            </a:solidFill>
            <a:prstDash val="sysDot"/>
          </a:ln>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flipV="1">
            <a:off x="3852909" y="3371009"/>
            <a:ext cx="178516" cy="170616"/>
          </a:xfrm>
          <a:prstGeom prst="line">
            <a:avLst/>
          </a:prstGeom>
          <a:ln w="57150" cmpd="sng">
            <a:solidFill>
              <a:srgbClr val="FF0000"/>
            </a:solidFill>
            <a:prstDash val="sysDot"/>
          </a:ln>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a:off x="3917558" y="2601742"/>
            <a:ext cx="2164251" cy="0"/>
          </a:xfrm>
          <a:prstGeom prst="line">
            <a:avLst/>
          </a:prstGeom>
          <a:ln w="57150" cmpd="sng">
            <a:solidFill>
              <a:srgbClr val="FF0000"/>
            </a:solidFill>
            <a:prstDash val="sysDot"/>
          </a:ln>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a:off x="3342789" y="3040928"/>
            <a:ext cx="591051" cy="0"/>
          </a:xfrm>
          <a:prstGeom prst="line">
            <a:avLst/>
          </a:prstGeom>
          <a:ln w="57150" cmpd="sng">
            <a:solidFill>
              <a:srgbClr val="FF0000"/>
            </a:solidFill>
            <a:prstDash val="sysDot"/>
          </a:ln>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a:xfrm flipH="1">
            <a:off x="6904978" y="4282049"/>
            <a:ext cx="744664" cy="484280"/>
          </a:xfrm>
          <a:prstGeom prst="line">
            <a:avLst/>
          </a:prstGeom>
          <a:ln w="57150" cmpd="sng">
            <a:solidFill>
              <a:srgbClr val="FF0000"/>
            </a:solidFill>
            <a:prstDash val="sysDot"/>
          </a:ln>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flipH="1">
            <a:off x="4936441" y="4088296"/>
            <a:ext cx="744664" cy="369723"/>
          </a:xfrm>
          <a:prstGeom prst="line">
            <a:avLst/>
          </a:prstGeom>
          <a:ln w="57150" cmpd="sng">
            <a:solidFill>
              <a:srgbClr val="FF0000"/>
            </a:solidFill>
            <a:prstDash val="sysDot"/>
          </a:ln>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p:nvCxnSpPr>
        <p:spPr>
          <a:xfrm>
            <a:off x="6354840" y="2809164"/>
            <a:ext cx="0" cy="181613"/>
          </a:xfrm>
          <a:prstGeom prst="line">
            <a:avLst/>
          </a:prstGeom>
          <a:ln w="57150" cmpd="sng">
            <a:solidFill>
              <a:srgbClr val="FF0000"/>
            </a:solidFill>
            <a:prstDash val="sysDot"/>
          </a:ln>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a:off x="6482899" y="2809164"/>
            <a:ext cx="203767" cy="78907"/>
          </a:xfrm>
          <a:prstGeom prst="line">
            <a:avLst/>
          </a:prstGeom>
          <a:ln w="57150" cmpd="sng">
            <a:solidFill>
              <a:srgbClr val="FF0000"/>
            </a:solidFill>
            <a:prstDash val="sysDot"/>
          </a:ln>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a:off x="4408361" y="3205514"/>
            <a:ext cx="3111917" cy="792546"/>
          </a:xfrm>
          <a:prstGeom prst="line">
            <a:avLst/>
          </a:prstGeom>
          <a:ln w="57150" cmpd="sng">
            <a:solidFill>
              <a:srgbClr val="FF0000"/>
            </a:solidFill>
            <a:prstDash val="sysDot"/>
          </a:ln>
        </p:spPr>
        <p:style>
          <a:lnRef idx="2">
            <a:schemeClr val="accent1"/>
          </a:lnRef>
          <a:fillRef idx="0">
            <a:schemeClr val="accent1"/>
          </a:fillRef>
          <a:effectRef idx="1">
            <a:schemeClr val="accent1"/>
          </a:effectRef>
          <a:fontRef idx="minor">
            <a:schemeClr val="tx1"/>
          </a:fontRef>
        </p:style>
      </p:cxnSp>
      <p:pic>
        <p:nvPicPr>
          <p:cNvPr id="6" name="Picture 5" descr="Office-Client-Female-Light-icon.png"/>
          <p:cNvPicPr>
            <a:picLocks noChangeAspect="1"/>
          </p:cNvPicPr>
          <p:nvPr/>
        </p:nvPicPr>
        <p:blipFill>
          <a:blip r:embed="rId6">
            <a:extLst>
              <a:ext uri="{BEBA8EAE-BF5A-486C-A8C5-ECC9F3942E4B}">
                <a14:imgProps xmlns:a14="http://schemas.microsoft.com/office/drawing/2010/main">
                  <a14:imgLayer r:embed="rId15">
                    <a14:imgEffect>
                      <a14:sharpenSoften amount="50000"/>
                    </a14:imgEffect>
                  </a14:imgLayer>
                </a14:imgProps>
              </a:ext>
              <a:ext uri="{28A0092B-C50C-407E-A947-70E740481C1C}">
                <a14:useLocalDpi xmlns:a14="http://schemas.microsoft.com/office/drawing/2010/main" val="0"/>
              </a:ext>
            </a:extLst>
          </a:blip>
          <a:stretch>
            <a:fillRect/>
          </a:stretch>
        </p:blipFill>
        <p:spPr>
          <a:xfrm>
            <a:off x="3852910" y="1720648"/>
            <a:ext cx="604857" cy="604857"/>
          </a:xfrm>
          <a:prstGeom prst="rect">
            <a:avLst/>
          </a:prstGeom>
        </p:spPr>
      </p:pic>
      <p:sp>
        <p:nvSpPr>
          <p:cNvPr id="41" name="TextBox 40"/>
          <p:cNvSpPr txBox="1"/>
          <p:nvPr/>
        </p:nvSpPr>
        <p:spPr>
          <a:xfrm>
            <a:off x="863600" y="6361960"/>
            <a:ext cx="2591479" cy="477054"/>
          </a:xfrm>
          <a:prstGeom prst="rect">
            <a:avLst/>
          </a:prstGeom>
          <a:noFill/>
        </p:spPr>
        <p:txBody>
          <a:bodyPr wrap="none" rtlCol="0">
            <a:spAutoFit/>
          </a:bodyPr>
          <a:lstStyle/>
          <a:p>
            <a:r>
              <a:rPr lang="en-US" sz="2500" b="1" i="1" dirty="0">
                <a:solidFill>
                  <a:srgbClr val="3366FF"/>
                </a:solidFill>
                <a:latin typeface="Calibri" panose="020F0502020204030204" pitchFamily="34" charset="0"/>
                <a:cs typeface="Calibri" panose="020F0502020204030204" pitchFamily="34" charset="0"/>
              </a:rPr>
              <a:t>What is the scale?</a:t>
            </a:r>
          </a:p>
        </p:txBody>
      </p:sp>
      <p:sp>
        <p:nvSpPr>
          <p:cNvPr id="39" name="TextBox 38">
            <a:extLst>
              <a:ext uri="{FF2B5EF4-FFF2-40B4-BE49-F238E27FC236}">
                <a16:creationId xmlns:a16="http://schemas.microsoft.com/office/drawing/2014/main" id="{9A9393C8-200D-9749-B09E-43D514ACCAC5}"/>
              </a:ext>
            </a:extLst>
          </p:cNvPr>
          <p:cNvSpPr txBox="1"/>
          <p:nvPr/>
        </p:nvSpPr>
        <p:spPr>
          <a:xfrm>
            <a:off x="4011672" y="6367529"/>
            <a:ext cx="3123997" cy="477054"/>
          </a:xfrm>
          <a:prstGeom prst="rect">
            <a:avLst/>
          </a:prstGeom>
          <a:noFill/>
        </p:spPr>
        <p:txBody>
          <a:bodyPr wrap="none" rtlCol="0">
            <a:spAutoFit/>
          </a:bodyPr>
          <a:lstStyle/>
          <a:p>
            <a:r>
              <a:rPr lang="en-US" sz="2500" b="1" i="1" dirty="0">
                <a:solidFill>
                  <a:srgbClr val="3366FF"/>
                </a:solidFill>
                <a:latin typeface="Calibri" panose="020F0502020204030204" pitchFamily="34" charset="0"/>
                <a:cs typeface="Calibri" panose="020F0502020204030204" pitchFamily="34" charset="0"/>
              </a:rPr>
              <a:t>What is the structure?</a:t>
            </a:r>
          </a:p>
        </p:txBody>
      </p:sp>
      <p:sp>
        <p:nvSpPr>
          <p:cNvPr id="40" name="TextBox 39">
            <a:extLst>
              <a:ext uri="{FF2B5EF4-FFF2-40B4-BE49-F238E27FC236}">
                <a16:creationId xmlns:a16="http://schemas.microsoft.com/office/drawing/2014/main" id="{5DDCCDD1-937D-A646-833B-3EFA64D9D852}"/>
              </a:ext>
            </a:extLst>
          </p:cNvPr>
          <p:cNvSpPr txBox="1"/>
          <p:nvPr/>
        </p:nvSpPr>
        <p:spPr>
          <a:xfrm>
            <a:off x="7696436" y="6389316"/>
            <a:ext cx="2174185" cy="477054"/>
          </a:xfrm>
          <a:prstGeom prst="rect">
            <a:avLst/>
          </a:prstGeom>
          <a:noFill/>
        </p:spPr>
        <p:txBody>
          <a:bodyPr wrap="none" rtlCol="0">
            <a:spAutoFit/>
          </a:bodyPr>
          <a:lstStyle/>
          <a:p>
            <a:r>
              <a:rPr lang="en-US" sz="2500" b="1" i="1" dirty="0">
                <a:solidFill>
                  <a:srgbClr val="3366FF"/>
                </a:solidFill>
                <a:latin typeface="Calibri" panose="020F0502020204030204" pitchFamily="34" charset="0"/>
                <a:cs typeface="Calibri" panose="020F0502020204030204" pitchFamily="34" charset="0"/>
              </a:rPr>
              <a:t>How is it used?</a:t>
            </a:r>
          </a:p>
        </p:txBody>
      </p:sp>
      <p:sp>
        <p:nvSpPr>
          <p:cNvPr id="44" name="Rectangle 43">
            <a:extLst>
              <a:ext uri="{FF2B5EF4-FFF2-40B4-BE49-F238E27FC236}">
                <a16:creationId xmlns:a16="http://schemas.microsoft.com/office/drawing/2014/main" id="{AF6746C4-AF3B-B549-BC76-A057F46E6ACA}"/>
              </a:ext>
            </a:extLst>
          </p:cNvPr>
          <p:cNvSpPr/>
          <p:nvPr/>
        </p:nvSpPr>
        <p:spPr>
          <a:xfrm>
            <a:off x="10433185" y="6389316"/>
            <a:ext cx="1758815" cy="369332"/>
          </a:xfrm>
          <a:prstGeom prst="rect">
            <a:avLst/>
          </a:prstGeom>
        </p:spPr>
        <p:txBody>
          <a:bodyPr wrap="none">
            <a:spAutoFit/>
          </a:bodyPr>
          <a:lstStyle/>
          <a:p>
            <a:r>
              <a:rPr lang="en-US" dirty="0"/>
              <a:t>[Yin et al., 2016] </a:t>
            </a:r>
          </a:p>
        </p:txBody>
      </p:sp>
    </p:spTree>
    <p:extLst>
      <p:ext uri="{BB962C8B-B14F-4D97-AF65-F5344CB8AC3E}">
        <p14:creationId xmlns:p14="http://schemas.microsoft.com/office/powerpoint/2010/main" val="1703824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1" grpId="0"/>
      <p:bldP spid="39" grpId="0"/>
      <p:bldP spid="40"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677333" y="227929"/>
            <a:ext cx="9533467" cy="9906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US" sz="3600" dirty="0">
                <a:solidFill>
                  <a:schemeClr val="tx1"/>
                </a:solidFill>
                <a:cs typeface="Calibri" panose="020F0502020204030204" pitchFamily="34" charset="0"/>
              </a:rPr>
              <a:t>Why is it Challenging? </a:t>
            </a:r>
          </a:p>
        </p:txBody>
      </p:sp>
      <p:pic>
        <p:nvPicPr>
          <p:cNvPr id="6" name="Picture 5" descr="Download-Butt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90823" y="1357675"/>
            <a:ext cx="1075075" cy="1075075"/>
          </a:xfrm>
          <a:prstGeom prst="rect">
            <a:avLst/>
          </a:prstGeom>
        </p:spPr>
      </p:pic>
      <p:cxnSp>
        <p:nvCxnSpPr>
          <p:cNvPr id="8" name="Straight Connector 7"/>
          <p:cNvCxnSpPr/>
          <p:nvPr/>
        </p:nvCxnSpPr>
        <p:spPr>
          <a:xfrm flipV="1">
            <a:off x="6690823" y="1357675"/>
            <a:ext cx="1075075" cy="1075075"/>
          </a:xfrm>
          <a:prstGeom prst="line">
            <a:avLst/>
          </a:prstGeom>
          <a:ln w="101600"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flipV="1">
            <a:off x="6690823" y="1357675"/>
            <a:ext cx="1075075" cy="1075075"/>
          </a:xfrm>
          <a:prstGeom prst="line">
            <a:avLst/>
          </a:prstGeom>
          <a:ln w="101600">
            <a:solidFill>
              <a:srgbClr val="FF0000"/>
            </a:solidFill>
          </a:ln>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6525137" y="2694183"/>
            <a:ext cx="1420069" cy="707886"/>
          </a:xfrm>
          <a:prstGeom prst="rect">
            <a:avLst/>
          </a:prstGeom>
          <a:noFill/>
        </p:spPr>
        <p:txBody>
          <a:bodyPr wrap="none" rtlCol="0">
            <a:spAutoFit/>
          </a:bodyPr>
          <a:lstStyle/>
          <a:p>
            <a:pPr algn="ctr"/>
            <a:r>
              <a:rPr lang="en-US" sz="2000" dirty="0">
                <a:latin typeface="Calibri" panose="020F0502020204030204" pitchFamily="34" charset="0"/>
                <a:cs typeface="Calibri" panose="020F0502020204030204" pitchFamily="34" charset="0"/>
              </a:rPr>
              <a:t>Nowhere to</a:t>
            </a:r>
          </a:p>
          <a:p>
            <a:pPr algn="ctr"/>
            <a:r>
              <a:rPr lang="en-US" sz="2000" dirty="0">
                <a:latin typeface="Calibri" panose="020F0502020204030204" pitchFamily="34" charset="0"/>
                <a:cs typeface="Calibri" panose="020F0502020204030204" pitchFamily="34" charset="0"/>
              </a:rPr>
              <a:t>download</a:t>
            </a:r>
          </a:p>
        </p:txBody>
      </p:sp>
      <p:pic>
        <p:nvPicPr>
          <p:cNvPr id="12" name="Picture 11" descr="icon-domains.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71425" y="1354161"/>
            <a:ext cx="1092090" cy="1084858"/>
          </a:xfrm>
          <a:prstGeom prst="rect">
            <a:avLst/>
          </a:prstGeom>
        </p:spPr>
      </p:pic>
      <p:cxnSp>
        <p:nvCxnSpPr>
          <p:cNvPr id="13" name="Straight Connector 12"/>
          <p:cNvCxnSpPr/>
          <p:nvPr/>
        </p:nvCxnSpPr>
        <p:spPr>
          <a:xfrm flipV="1">
            <a:off x="8871426" y="1349004"/>
            <a:ext cx="1075075" cy="1075075"/>
          </a:xfrm>
          <a:prstGeom prst="line">
            <a:avLst/>
          </a:prstGeom>
          <a:ln w="101600"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flipH="1" flipV="1">
            <a:off x="8871426" y="1349004"/>
            <a:ext cx="1075075" cy="1075075"/>
          </a:xfrm>
          <a:prstGeom prst="line">
            <a:avLst/>
          </a:prstGeom>
          <a:ln w="101600">
            <a:solidFill>
              <a:srgbClr val="FF0000"/>
            </a:solidFill>
          </a:ln>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8498390" y="2681019"/>
            <a:ext cx="1782603" cy="707886"/>
          </a:xfrm>
          <a:prstGeom prst="rect">
            <a:avLst/>
          </a:prstGeom>
          <a:noFill/>
        </p:spPr>
        <p:txBody>
          <a:bodyPr wrap="none" rtlCol="0">
            <a:spAutoFit/>
          </a:bodyPr>
          <a:lstStyle/>
          <a:p>
            <a:pPr algn="ctr"/>
            <a:r>
              <a:rPr lang="en-US" sz="2000" dirty="0">
                <a:latin typeface="Calibri" panose="020F0502020204030204" pitchFamily="34" charset="0"/>
                <a:cs typeface="Calibri" panose="020F0502020204030204" pitchFamily="34" charset="0"/>
              </a:rPr>
              <a:t>Can’t just crawl</a:t>
            </a:r>
          </a:p>
          <a:p>
            <a:pPr algn="ctr"/>
            <a:r>
              <a:rPr lang="en-US" sz="2000" dirty="0">
                <a:latin typeface="Calibri" panose="020F0502020204030204" pitchFamily="34" charset="0"/>
                <a:cs typeface="Calibri" panose="020F0502020204030204" pitchFamily="34" charset="0"/>
              </a:rPr>
              <a:t>from the web</a:t>
            </a:r>
          </a:p>
        </p:txBody>
      </p:sp>
      <p:pic>
        <p:nvPicPr>
          <p:cNvPr id="16" name="Picture 15" descr="api-512.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82051" y="1278497"/>
            <a:ext cx="1250168" cy="1250168"/>
          </a:xfrm>
          <a:prstGeom prst="rect">
            <a:avLst/>
          </a:prstGeom>
        </p:spPr>
      </p:pic>
      <p:cxnSp>
        <p:nvCxnSpPr>
          <p:cNvPr id="17" name="Straight Connector 16"/>
          <p:cNvCxnSpPr/>
          <p:nvPr/>
        </p:nvCxnSpPr>
        <p:spPr>
          <a:xfrm flipV="1">
            <a:off x="2171698" y="1363945"/>
            <a:ext cx="1075075" cy="1075075"/>
          </a:xfrm>
          <a:prstGeom prst="line">
            <a:avLst/>
          </a:prstGeom>
          <a:ln w="101600"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flipH="1" flipV="1">
            <a:off x="2171698" y="1363945"/>
            <a:ext cx="1075075" cy="1075075"/>
          </a:xfrm>
          <a:prstGeom prst="line">
            <a:avLst/>
          </a:prstGeom>
          <a:ln w="101600">
            <a:solidFill>
              <a:srgbClr val="FF0000"/>
            </a:solidFill>
          </a:ln>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a:off x="1855109" y="2687237"/>
            <a:ext cx="1681871" cy="707886"/>
          </a:xfrm>
          <a:prstGeom prst="rect">
            <a:avLst/>
          </a:prstGeom>
          <a:noFill/>
        </p:spPr>
        <p:txBody>
          <a:bodyPr wrap="none" rtlCol="0">
            <a:spAutoFit/>
          </a:bodyPr>
          <a:lstStyle/>
          <a:p>
            <a:pPr algn="ctr"/>
            <a:r>
              <a:rPr lang="en-US" sz="2000" dirty="0">
                <a:latin typeface="Calibri" panose="020F0502020204030204" pitchFamily="34" charset="0"/>
                <a:cs typeface="Calibri" panose="020F0502020204030204" pitchFamily="34" charset="0"/>
              </a:rPr>
              <a:t>Not accessible</a:t>
            </a:r>
          </a:p>
          <a:p>
            <a:pPr algn="ctr"/>
            <a:r>
              <a:rPr lang="en-US" sz="2000" dirty="0">
                <a:latin typeface="Calibri" panose="020F0502020204030204" pitchFamily="34" charset="0"/>
                <a:cs typeface="Calibri" panose="020F0502020204030204" pitchFamily="34" charset="0"/>
              </a:rPr>
              <a:t>through API</a:t>
            </a:r>
          </a:p>
        </p:txBody>
      </p:sp>
      <p:pic>
        <p:nvPicPr>
          <p:cNvPr id="20" name="Picture 19" descr="pp_img_3_col_mechanical_turk_good_logo_no_artificial_2378x171.png"/>
          <p:cNvPicPr>
            <a:picLocks noChangeAspect="1"/>
          </p:cNvPicPr>
          <p:nvPr/>
        </p:nvPicPr>
        <p:blipFill rotWithShape="1">
          <a:blip r:embed="rId6">
            <a:extLst>
              <a:ext uri="{28A0092B-C50C-407E-A947-70E740481C1C}">
                <a14:useLocalDpi xmlns:a14="http://schemas.microsoft.com/office/drawing/2010/main" val="0"/>
              </a:ext>
            </a:extLst>
          </a:blip>
          <a:srcRect l="11407" r="12651"/>
          <a:stretch/>
        </p:blipFill>
        <p:spPr>
          <a:xfrm>
            <a:off x="3878749" y="1289240"/>
            <a:ext cx="2082713" cy="1240665"/>
          </a:xfrm>
          <a:prstGeom prst="rect">
            <a:avLst/>
          </a:prstGeom>
        </p:spPr>
      </p:pic>
      <p:cxnSp>
        <p:nvCxnSpPr>
          <p:cNvPr id="21" name="Straight Connector 20"/>
          <p:cNvCxnSpPr/>
          <p:nvPr/>
        </p:nvCxnSpPr>
        <p:spPr>
          <a:xfrm flipV="1">
            <a:off x="4400921" y="1363945"/>
            <a:ext cx="1075075" cy="1075075"/>
          </a:xfrm>
          <a:prstGeom prst="line">
            <a:avLst/>
          </a:prstGeom>
          <a:ln w="101600"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flipH="1" flipV="1">
            <a:off x="4400921" y="1363945"/>
            <a:ext cx="1075075" cy="1075075"/>
          </a:xfrm>
          <a:prstGeom prst="line">
            <a:avLst/>
          </a:prstGeom>
          <a:ln w="101600">
            <a:solidFill>
              <a:srgbClr val="FF0000"/>
            </a:solidFill>
          </a:ln>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a:off x="4032288" y="2711923"/>
            <a:ext cx="1879041" cy="707886"/>
          </a:xfrm>
          <a:prstGeom prst="rect">
            <a:avLst/>
          </a:prstGeom>
          <a:noFill/>
        </p:spPr>
        <p:txBody>
          <a:bodyPr wrap="none" rtlCol="0">
            <a:spAutoFit/>
          </a:bodyPr>
          <a:lstStyle/>
          <a:p>
            <a:pPr algn="ctr"/>
            <a:r>
              <a:rPr lang="en-US" sz="2000" dirty="0">
                <a:latin typeface="Calibri" panose="020F0502020204030204" pitchFamily="34" charset="0"/>
                <a:cs typeface="Calibri" panose="020F0502020204030204" pitchFamily="34" charset="0"/>
              </a:rPr>
              <a:t>Not on the </a:t>
            </a:r>
          </a:p>
          <a:p>
            <a:pPr algn="ctr"/>
            <a:r>
              <a:rPr lang="en-US" sz="2000" dirty="0" err="1">
                <a:latin typeface="Calibri" panose="020F0502020204030204" pitchFamily="34" charset="0"/>
                <a:cs typeface="Calibri" panose="020F0502020204030204" pitchFamily="34" charset="0"/>
              </a:rPr>
              <a:t>MTurk</a:t>
            </a:r>
            <a:r>
              <a:rPr lang="en-US" sz="2000" dirty="0">
                <a:latin typeface="Calibri" panose="020F0502020204030204" pitchFamily="34" charset="0"/>
                <a:cs typeface="Calibri" panose="020F0502020204030204" pitchFamily="34" charset="0"/>
              </a:rPr>
              <a:t> platform</a:t>
            </a:r>
          </a:p>
        </p:txBody>
      </p:sp>
      <p:sp>
        <p:nvSpPr>
          <p:cNvPr id="4" name="TextBox 3"/>
          <p:cNvSpPr txBox="1"/>
          <p:nvPr/>
        </p:nvSpPr>
        <p:spPr>
          <a:xfrm>
            <a:off x="1857383" y="3767540"/>
            <a:ext cx="1550617" cy="461665"/>
          </a:xfrm>
          <a:prstGeom prst="rect">
            <a:avLst/>
          </a:prstGeom>
          <a:noFill/>
        </p:spPr>
        <p:txBody>
          <a:bodyPr wrap="none" rtlCol="0">
            <a:spAutoFit/>
          </a:bodyPr>
          <a:lstStyle/>
          <a:p>
            <a:r>
              <a:rPr lang="en-US" sz="2400" b="1" dirty="0">
                <a:latin typeface="Calibri" panose="020F0502020204030204" pitchFamily="34" charset="0"/>
                <a:cs typeface="Calibri" panose="020F0502020204030204" pitchFamily="34" charset="0"/>
              </a:rPr>
              <a:t>The goal</a:t>
            </a:r>
            <a:r>
              <a:rPr lang="is-IS" sz="2400" b="1" dirty="0">
                <a:latin typeface="Calibri" panose="020F0502020204030204" pitchFamily="34" charset="0"/>
                <a:cs typeface="Calibri" panose="020F0502020204030204" pitchFamily="34" charset="0"/>
              </a:rPr>
              <a:t>…</a:t>
            </a:r>
            <a:r>
              <a:rPr lang="en-US" sz="2400" b="1" dirty="0">
                <a:latin typeface="Calibri" panose="020F0502020204030204" pitchFamily="34" charset="0"/>
                <a:cs typeface="Calibri" panose="020F0502020204030204" pitchFamily="34" charset="0"/>
              </a:rPr>
              <a:t> </a:t>
            </a:r>
          </a:p>
        </p:txBody>
      </p:sp>
      <p:sp>
        <p:nvSpPr>
          <p:cNvPr id="27" name="TextBox 26"/>
          <p:cNvSpPr txBox="1"/>
          <p:nvPr/>
        </p:nvSpPr>
        <p:spPr>
          <a:xfrm>
            <a:off x="2122514" y="4378314"/>
            <a:ext cx="7183975" cy="1938992"/>
          </a:xfrm>
          <a:prstGeom prst="rect">
            <a:avLst/>
          </a:prstGeom>
          <a:noFill/>
        </p:spPr>
        <p:txBody>
          <a:bodyPr wrap="square" rtlCol="0">
            <a:spAutoFit/>
          </a:bodyPr>
          <a:lstStyle/>
          <a:p>
            <a:pPr marL="342900" indent="-342900">
              <a:buSzPct val="80000"/>
              <a:buFont typeface="Wingdings" charset="2"/>
              <a:buChar char="u"/>
            </a:pPr>
            <a:r>
              <a:rPr lang="en-US" sz="2400" dirty="0">
                <a:latin typeface="Calibri" panose="020F0502020204030204" pitchFamily="34" charset="0"/>
                <a:cs typeface="Calibri" panose="020F0502020204030204" pitchFamily="34" charset="0"/>
              </a:rPr>
              <a:t>Elicit “true” connections only</a:t>
            </a:r>
          </a:p>
          <a:p>
            <a:pPr marL="342900" indent="-342900">
              <a:buSzPct val="80000"/>
              <a:buFont typeface="Wingdings" charset="2"/>
              <a:buChar char="u"/>
            </a:pPr>
            <a:endParaRPr lang="en-US" sz="2400" dirty="0">
              <a:latin typeface="Calibri" panose="020F0502020204030204" pitchFamily="34" charset="0"/>
              <a:cs typeface="Calibri" panose="020F0502020204030204" pitchFamily="34" charset="0"/>
            </a:endParaRPr>
          </a:p>
          <a:p>
            <a:pPr marL="342900" indent="-342900">
              <a:buSzPct val="80000"/>
              <a:buFont typeface="Wingdings" charset="2"/>
              <a:buChar char="u"/>
            </a:pPr>
            <a:r>
              <a:rPr lang="en-US" sz="2400" dirty="0">
                <a:latin typeface="Calibri" panose="020F0502020204030204" pitchFamily="34" charset="0"/>
                <a:cs typeface="Calibri" panose="020F0502020204030204" pitchFamily="34" charset="0"/>
              </a:rPr>
              <a:t>Elicit as many true connections as possible</a:t>
            </a:r>
          </a:p>
          <a:p>
            <a:pPr marL="342900" indent="-342900">
              <a:buSzPct val="80000"/>
              <a:buFont typeface="Wingdings" charset="2"/>
              <a:buChar char="u"/>
            </a:pPr>
            <a:endParaRPr lang="en-US" sz="2400" dirty="0">
              <a:latin typeface="Calibri" panose="020F0502020204030204" pitchFamily="34" charset="0"/>
              <a:cs typeface="Calibri" panose="020F0502020204030204" pitchFamily="34" charset="0"/>
            </a:endParaRPr>
          </a:p>
          <a:p>
            <a:pPr marL="342900" indent="-342900">
              <a:buSzPct val="80000"/>
              <a:buFont typeface="Wingdings" charset="2"/>
              <a:buChar char="u"/>
            </a:pPr>
            <a:r>
              <a:rPr lang="en-US" sz="2400" dirty="0">
                <a:latin typeface="Calibri" panose="020F0502020204030204" pitchFamily="34" charset="0"/>
                <a:cs typeface="Calibri" panose="020F0502020204030204" pitchFamily="34" charset="0"/>
              </a:rPr>
              <a:t>Preserve workers’ privacy</a:t>
            </a:r>
          </a:p>
        </p:txBody>
      </p:sp>
      <p:sp>
        <p:nvSpPr>
          <p:cNvPr id="28" name="TextBox 27"/>
          <p:cNvSpPr txBox="1"/>
          <p:nvPr/>
        </p:nvSpPr>
        <p:spPr>
          <a:xfrm>
            <a:off x="7556558" y="4530365"/>
            <a:ext cx="3857400" cy="461665"/>
          </a:xfrm>
          <a:prstGeom prst="rect">
            <a:avLst/>
          </a:prstGeom>
          <a:noFill/>
        </p:spPr>
        <p:txBody>
          <a:bodyPr wrap="square" rtlCol="0">
            <a:spAutoFit/>
          </a:bodyPr>
          <a:lstStyle/>
          <a:p>
            <a:pPr algn="ctr"/>
            <a:r>
              <a:rPr lang="en-US" sz="2400" b="1" dirty="0">
                <a:solidFill>
                  <a:srgbClr val="FF0000"/>
                </a:solidFill>
                <a:latin typeface="Calibri" panose="020F0502020204030204" pitchFamily="34" charset="0"/>
                <a:cs typeface="Calibri" panose="020F0502020204030204" pitchFamily="34" charset="0"/>
              </a:rPr>
              <a:t>Can’t pay by connections!</a:t>
            </a:r>
          </a:p>
        </p:txBody>
      </p:sp>
      <p:sp>
        <p:nvSpPr>
          <p:cNvPr id="29" name="TextBox 28"/>
          <p:cNvSpPr txBox="1"/>
          <p:nvPr/>
        </p:nvSpPr>
        <p:spPr>
          <a:xfrm>
            <a:off x="7449743" y="5744388"/>
            <a:ext cx="4071030" cy="461665"/>
          </a:xfrm>
          <a:prstGeom prst="rect">
            <a:avLst/>
          </a:prstGeom>
          <a:noFill/>
        </p:spPr>
        <p:txBody>
          <a:bodyPr wrap="square" rtlCol="0">
            <a:spAutoFit/>
          </a:bodyPr>
          <a:lstStyle/>
          <a:p>
            <a:pPr algn="ctr"/>
            <a:r>
              <a:rPr lang="en-US" sz="2400" b="1" dirty="0">
                <a:solidFill>
                  <a:srgbClr val="FF0000"/>
                </a:solidFill>
                <a:latin typeface="Calibri" panose="020F0502020204030204" pitchFamily="34" charset="0"/>
                <a:cs typeface="Calibri" panose="020F0502020204030204" pitchFamily="34" charset="0"/>
              </a:rPr>
              <a:t>Can’t directly ask for names!</a:t>
            </a:r>
          </a:p>
        </p:txBody>
      </p:sp>
    </p:spTree>
    <p:extLst>
      <p:ext uri="{BB962C8B-B14F-4D97-AF65-F5344CB8AC3E}">
        <p14:creationId xmlns:p14="http://schemas.microsoft.com/office/powerpoint/2010/main" val="505946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5" grpId="0"/>
      <p:bldP spid="19" grpId="0"/>
      <p:bldP spid="23" grpId="0"/>
      <p:bldP spid="4" grpId="0"/>
      <p:bldP spid="27" grpId="0"/>
      <p:bldP spid="28" grpId="0"/>
      <p:bldP spid="29"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83E3EF-8193-234A-A558-F64F6030228D}"/>
              </a:ext>
            </a:extLst>
          </p:cNvPr>
          <p:cNvSpPr>
            <a:spLocks noGrp="1"/>
          </p:cNvSpPr>
          <p:nvPr>
            <p:ph type="title"/>
          </p:nvPr>
        </p:nvSpPr>
        <p:spPr/>
        <p:txBody>
          <a:bodyPr/>
          <a:lstStyle/>
          <a:p>
            <a:r>
              <a:rPr lang="en-US" dirty="0"/>
              <a:t>A Web App</a:t>
            </a:r>
          </a:p>
        </p:txBody>
      </p:sp>
      <p:sp>
        <p:nvSpPr>
          <p:cNvPr id="3" name="Content Placeholder 2">
            <a:extLst>
              <a:ext uri="{FF2B5EF4-FFF2-40B4-BE49-F238E27FC236}">
                <a16:creationId xmlns:a16="http://schemas.microsoft.com/office/drawing/2014/main" id="{4E71F04A-2BE4-EE49-9276-629B3001088A}"/>
              </a:ext>
            </a:extLst>
          </p:cNvPr>
          <p:cNvSpPr>
            <a:spLocks noGrp="1"/>
          </p:cNvSpPr>
          <p:nvPr>
            <p:ph idx="1"/>
          </p:nvPr>
        </p:nvSpPr>
        <p:spPr/>
        <p:txBody>
          <a:bodyPr>
            <a:normAutofit/>
          </a:bodyPr>
          <a:lstStyle/>
          <a:p>
            <a:r>
              <a:rPr lang="en-US" sz="3200" dirty="0"/>
              <a:t>Workers </a:t>
            </a:r>
            <a:r>
              <a:rPr lang="en-US" sz="3200" dirty="0">
                <a:solidFill>
                  <a:srgbClr val="FF0000"/>
                </a:solidFill>
              </a:rPr>
              <a:t>self-report</a:t>
            </a:r>
            <a:r>
              <a:rPr lang="en-US" sz="3200" dirty="0"/>
              <a:t> their connections</a:t>
            </a:r>
          </a:p>
          <a:p>
            <a:endParaRPr lang="en-US" sz="3200" dirty="0"/>
          </a:p>
          <a:p>
            <a:r>
              <a:rPr lang="en-US" sz="3200" dirty="0"/>
              <a:t>Provides some </a:t>
            </a:r>
            <a:r>
              <a:rPr lang="en-US" sz="3200" dirty="0">
                <a:solidFill>
                  <a:srgbClr val="FF0000"/>
                </a:solidFill>
              </a:rPr>
              <a:t>value back </a:t>
            </a:r>
            <a:r>
              <a:rPr lang="en-US" sz="3200" dirty="0"/>
              <a:t>to the workers so it’s their best interest to report as many true connections as possible</a:t>
            </a:r>
          </a:p>
        </p:txBody>
      </p:sp>
      <p:sp>
        <p:nvSpPr>
          <p:cNvPr id="4" name="TextBox 3">
            <a:extLst>
              <a:ext uri="{FF2B5EF4-FFF2-40B4-BE49-F238E27FC236}">
                <a16:creationId xmlns:a16="http://schemas.microsoft.com/office/drawing/2014/main" id="{3DE37F1C-75E2-F44E-BF9C-68A9EDD96083}"/>
              </a:ext>
            </a:extLst>
          </p:cNvPr>
          <p:cNvSpPr txBox="1"/>
          <p:nvPr/>
        </p:nvSpPr>
        <p:spPr>
          <a:xfrm>
            <a:off x="10270252" y="6494935"/>
            <a:ext cx="1787797" cy="369332"/>
          </a:xfrm>
          <a:prstGeom prst="rect">
            <a:avLst/>
          </a:prstGeom>
          <a:noFill/>
        </p:spPr>
        <p:txBody>
          <a:bodyPr wrap="none" rtlCol="0">
            <a:spAutoFit/>
          </a:bodyPr>
          <a:lstStyle/>
          <a:p>
            <a:r>
              <a:rPr lang="en-US" dirty="0">
                <a:solidFill>
                  <a:srgbClr val="000000"/>
                </a:solidFill>
                <a:latin typeface="Optima" panose="02000503060000020004" pitchFamily="2" charset="0"/>
              </a:rPr>
              <a:t>[Yin et al. 2016]</a:t>
            </a:r>
          </a:p>
        </p:txBody>
      </p:sp>
    </p:spTree>
    <p:extLst>
      <p:ext uri="{BB962C8B-B14F-4D97-AF65-F5344CB8AC3E}">
        <p14:creationId xmlns:p14="http://schemas.microsoft.com/office/powerpoint/2010/main" val="288054880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54667" y="215872"/>
            <a:ext cx="8856133" cy="990600"/>
          </a:xfrm>
        </p:spPr>
        <p:txBody>
          <a:bodyPr>
            <a:normAutofit/>
          </a:bodyPr>
          <a:lstStyle/>
          <a:p>
            <a:r>
              <a:rPr lang="en-US" sz="3600" dirty="0">
                <a:latin typeface="Optima" panose="02000503060000020004" pitchFamily="2" charset="0"/>
                <a:cs typeface="Avenir Heavy"/>
              </a:rPr>
              <a:t>The Network Mapping App</a:t>
            </a:r>
          </a:p>
        </p:txBody>
      </p:sp>
      <p:pic>
        <p:nvPicPr>
          <p:cNvPr id="4" name="Picture 3" descr="name_lit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94536" y="1479974"/>
            <a:ext cx="1354858" cy="1354858"/>
          </a:xfrm>
          <a:prstGeom prst="rect">
            <a:avLst/>
          </a:prstGeom>
        </p:spPr>
      </p:pic>
      <p:pic>
        <p:nvPicPr>
          <p:cNvPr id="5" name="Picture 4" descr="survey.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85043" y="1514381"/>
            <a:ext cx="1358247" cy="1358247"/>
          </a:xfrm>
          <a:prstGeom prst="rect">
            <a:avLst/>
          </a:prstGeom>
        </p:spPr>
      </p:pic>
      <p:pic>
        <p:nvPicPr>
          <p:cNvPr id="6" name="Picture 5" descr="story.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97506" y="1517769"/>
            <a:ext cx="1354858" cy="1354858"/>
          </a:xfrm>
          <a:prstGeom prst="rect">
            <a:avLst/>
          </a:prstGeom>
        </p:spPr>
      </p:pic>
      <p:pic>
        <p:nvPicPr>
          <p:cNvPr id="7" name="Picture 6" descr="communication_lite.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95912" y="1523221"/>
            <a:ext cx="1354915" cy="1349407"/>
          </a:xfrm>
          <a:prstGeom prst="rect">
            <a:avLst/>
          </a:prstGeom>
        </p:spPr>
      </p:pic>
      <p:pic>
        <p:nvPicPr>
          <p:cNvPr id="8" name="Picture 7" descr="world_network.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184920" y="1514380"/>
            <a:ext cx="1349408" cy="1349408"/>
          </a:xfrm>
          <a:prstGeom prst="rect">
            <a:avLst/>
          </a:prstGeom>
        </p:spPr>
      </p:pic>
      <p:sp>
        <p:nvSpPr>
          <p:cNvPr id="9" name="Right Arrow 8"/>
          <p:cNvSpPr/>
          <p:nvPr/>
        </p:nvSpPr>
        <p:spPr>
          <a:xfrm>
            <a:off x="2985990" y="2061336"/>
            <a:ext cx="441602" cy="233961"/>
          </a:xfrm>
          <a:prstGeom prst="rightArrow">
            <a:avLst>
              <a:gd name="adj1" fmla="val 50000"/>
              <a:gd name="adj2" fmla="val 64136"/>
            </a:avLst>
          </a:prstGeom>
          <a:gradFill flip="none" rotWithShape="1">
            <a:gsLst>
              <a:gs pos="0">
                <a:srgbClr val="BBE702"/>
              </a:gs>
              <a:gs pos="100000">
                <a:srgbClr val="80FF00"/>
              </a:gs>
            </a:gsLst>
            <a:lin ang="0" scaled="1"/>
            <a:tileRect/>
          </a:gra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ight Arrow 9"/>
          <p:cNvSpPr/>
          <p:nvPr/>
        </p:nvSpPr>
        <p:spPr>
          <a:xfrm>
            <a:off x="4904249" y="2061336"/>
            <a:ext cx="441602" cy="233961"/>
          </a:xfrm>
          <a:prstGeom prst="rightArrow">
            <a:avLst>
              <a:gd name="adj1" fmla="val 50000"/>
              <a:gd name="adj2" fmla="val 64136"/>
            </a:avLst>
          </a:prstGeom>
          <a:gradFill flip="none" rotWithShape="1">
            <a:gsLst>
              <a:gs pos="0">
                <a:srgbClr val="BBE702"/>
              </a:gs>
              <a:gs pos="100000">
                <a:srgbClr val="80FF00"/>
              </a:gs>
            </a:gsLst>
            <a:lin ang="0" scaled="1"/>
            <a:tileRect/>
          </a:gra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ight Arrow 10"/>
          <p:cNvSpPr/>
          <p:nvPr/>
        </p:nvSpPr>
        <p:spPr>
          <a:xfrm>
            <a:off x="6813669" y="2061336"/>
            <a:ext cx="441602" cy="233961"/>
          </a:xfrm>
          <a:prstGeom prst="rightArrow">
            <a:avLst>
              <a:gd name="adj1" fmla="val 50000"/>
              <a:gd name="adj2" fmla="val 64136"/>
            </a:avLst>
          </a:prstGeom>
          <a:gradFill flip="none" rotWithShape="1">
            <a:gsLst>
              <a:gs pos="0">
                <a:srgbClr val="BBE702"/>
              </a:gs>
              <a:gs pos="100000">
                <a:srgbClr val="80FF00"/>
              </a:gs>
            </a:gsLst>
            <a:lin ang="0" scaled="1"/>
            <a:tileRect/>
          </a:gra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ight Arrow 11"/>
          <p:cNvSpPr/>
          <p:nvPr/>
        </p:nvSpPr>
        <p:spPr>
          <a:xfrm>
            <a:off x="8711471" y="2061336"/>
            <a:ext cx="441602" cy="233961"/>
          </a:xfrm>
          <a:prstGeom prst="rightArrow">
            <a:avLst>
              <a:gd name="adj1" fmla="val 50000"/>
              <a:gd name="adj2" fmla="val 64136"/>
            </a:avLst>
          </a:prstGeom>
          <a:gradFill flip="none" rotWithShape="1">
            <a:gsLst>
              <a:gs pos="0">
                <a:srgbClr val="BBE702"/>
              </a:gs>
              <a:gs pos="100000">
                <a:srgbClr val="80FF00"/>
              </a:gs>
            </a:gsLst>
            <a:lin ang="0" scaled="1"/>
            <a:tileRect/>
          </a:gra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8" name="Group 17"/>
          <p:cNvGrpSpPr/>
          <p:nvPr/>
        </p:nvGrpSpPr>
        <p:grpSpPr>
          <a:xfrm>
            <a:off x="2175651" y="3008078"/>
            <a:ext cx="200508" cy="818866"/>
            <a:chOff x="651651" y="3008078"/>
            <a:chExt cx="200508" cy="818866"/>
          </a:xfrm>
        </p:grpSpPr>
        <p:sp>
          <p:nvSpPr>
            <p:cNvPr id="13" name="Oval 12"/>
            <p:cNvSpPr/>
            <p:nvPr/>
          </p:nvSpPr>
          <p:spPr>
            <a:xfrm>
              <a:off x="651651" y="3008078"/>
              <a:ext cx="200508" cy="200538"/>
            </a:xfrm>
            <a:prstGeom prst="ellipse">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6"/>
                </a:solidFill>
              </a:endParaRPr>
            </a:p>
          </p:txBody>
        </p:sp>
        <p:cxnSp>
          <p:nvCxnSpPr>
            <p:cNvPr id="15" name="Straight Connector 14"/>
            <p:cNvCxnSpPr>
              <a:stCxn id="13" idx="4"/>
            </p:cNvCxnSpPr>
            <p:nvPr/>
          </p:nvCxnSpPr>
          <p:spPr>
            <a:xfrm>
              <a:off x="751905" y="3208616"/>
              <a:ext cx="0" cy="618328"/>
            </a:xfrm>
            <a:prstGeom prst="line">
              <a:avLst/>
            </a:prstGeom>
            <a:ln w="57150" cmpd="sng">
              <a:solidFill>
                <a:srgbClr val="FF0000"/>
              </a:solidFill>
            </a:ln>
          </p:spPr>
          <p:style>
            <a:lnRef idx="2">
              <a:schemeClr val="accent1"/>
            </a:lnRef>
            <a:fillRef idx="0">
              <a:schemeClr val="accent1"/>
            </a:fillRef>
            <a:effectRef idx="1">
              <a:schemeClr val="accent1"/>
            </a:effectRef>
            <a:fontRef idx="minor">
              <a:schemeClr val="tx1"/>
            </a:fontRef>
          </p:style>
        </p:cxnSp>
      </p:grpSp>
      <p:sp>
        <p:nvSpPr>
          <p:cNvPr id="17" name="TextBox 16"/>
          <p:cNvSpPr txBox="1"/>
          <p:nvPr/>
        </p:nvSpPr>
        <p:spPr>
          <a:xfrm>
            <a:off x="2081487" y="3843648"/>
            <a:ext cx="5232715" cy="461665"/>
          </a:xfrm>
          <a:prstGeom prst="rect">
            <a:avLst/>
          </a:prstGeom>
          <a:noFill/>
        </p:spPr>
        <p:txBody>
          <a:bodyPr wrap="none" rtlCol="0">
            <a:spAutoFit/>
          </a:bodyPr>
          <a:lstStyle/>
          <a:p>
            <a:r>
              <a:rPr lang="en-US" sz="2400" b="1" dirty="0">
                <a:latin typeface="Optima" panose="02000503060000020004" pitchFamily="2" charset="0"/>
              </a:rPr>
              <a:t>Step 1</a:t>
            </a:r>
            <a:r>
              <a:rPr lang="en-US" sz="2400" dirty="0">
                <a:latin typeface="Optima" panose="02000503060000020004" pitchFamily="2" charset="0"/>
              </a:rPr>
              <a:t>: Create a nickname for yourself</a:t>
            </a:r>
          </a:p>
        </p:txBody>
      </p:sp>
    </p:spTree>
    <p:extLst>
      <p:ext uri="{BB962C8B-B14F-4D97-AF65-F5344CB8AC3E}">
        <p14:creationId xmlns:p14="http://schemas.microsoft.com/office/powerpoint/2010/main" val="643626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name_lit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94536" y="1479974"/>
            <a:ext cx="1354858" cy="1354858"/>
          </a:xfrm>
          <a:prstGeom prst="rect">
            <a:avLst/>
          </a:prstGeom>
        </p:spPr>
      </p:pic>
      <p:pic>
        <p:nvPicPr>
          <p:cNvPr id="5" name="Picture 4" descr="survey.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85043" y="1514381"/>
            <a:ext cx="1358247" cy="1358247"/>
          </a:xfrm>
          <a:prstGeom prst="rect">
            <a:avLst/>
          </a:prstGeom>
        </p:spPr>
      </p:pic>
      <p:pic>
        <p:nvPicPr>
          <p:cNvPr id="6" name="Picture 5" descr="story.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97506" y="1517769"/>
            <a:ext cx="1354858" cy="1354858"/>
          </a:xfrm>
          <a:prstGeom prst="rect">
            <a:avLst/>
          </a:prstGeom>
        </p:spPr>
      </p:pic>
      <p:pic>
        <p:nvPicPr>
          <p:cNvPr id="7" name="Picture 6" descr="communication_lite.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95912" y="1523221"/>
            <a:ext cx="1354915" cy="1349407"/>
          </a:xfrm>
          <a:prstGeom prst="rect">
            <a:avLst/>
          </a:prstGeom>
        </p:spPr>
      </p:pic>
      <p:pic>
        <p:nvPicPr>
          <p:cNvPr id="8" name="Picture 7" descr="world_network.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184920" y="1514380"/>
            <a:ext cx="1349408" cy="1349408"/>
          </a:xfrm>
          <a:prstGeom prst="rect">
            <a:avLst/>
          </a:prstGeom>
        </p:spPr>
      </p:pic>
      <p:sp>
        <p:nvSpPr>
          <p:cNvPr id="9" name="Right Arrow 8"/>
          <p:cNvSpPr/>
          <p:nvPr/>
        </p:nvSpPr>
        <p:spPr>
          <a:xfrm>
            <a:off x="2985990" y="2061336"/>
            <a:ext cx="441602" cy="233961"/>
          </a:xfrm>
          <a:prstGeom prst="rightArrow">
            <a:avLst>
              <a:gd name="adj1" fmla="val 50000"/>
              <a:gd name="adj2" fmla="val 64136"/>
            </a:avLst>
          </a:prstGeom>
          <a:gradFill flip="none" rotWithShape="1">
            <a:gsLst>
              <a:gs pos="0">
                <a:srgbClr val="BBE702"/>
              </a:gs>
              <a:gs pos="100000">
                <a:srgbClr val="80FF00"/>
              </a:gs>
            </a:gsLst>
            <a:lin ang="0" scaled="1"/>
            <a:tileRect/>
          </a:gra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ight Arrow 9"/>
          <p:cNvSpPr/>
          <p:nvPr/>
        </p:nvSpPr>
        <p:spPr>
          <a:xfrm>
            <a:off x="4904249" y="2061336"/>
            <a:ext cx="441602" cy="233961"/>
          </a:xfrm>
          <a:prstGeom prst="rightArrow">
            <a:avLst>
              <a:gd name="adj1" fmla="val 50000"/>
              <a:gd name="adj2" fmla="val 64136"/>
            </a:avLst>
          </a:prstGeom>
          <a:gradFill flip="none" rotWithShape="1">
            <a:gsLst>
              <a:gs pos="0">
                <a:srgbClr val="BBE702"/>
              </a:gs>
              <a:gs pos="100000">
                <a:srgbClr val="80FF00"/>
              </a:gs>
            </a:gsLst>
            <a:lin ang="0" scaled="1"/>
            <a:tileRect/>
          </a:gra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ight Arrow 10"/>
          <p:cNvSpPr/>
          <p:nvPr/>
        </p:nvSpPr>
        <p:spPr>
          <a:xfrm>
            <a:off x="6813669" y="2061336"/>
            <a:ext cx="441602" cy="233961"/>
          </a:xfrm>
          <a:prstGeom prst="rightArrow">
            <a:avLst>
              <a:gd name="adj1" fmla="val 50000"/>
              <a:gd name="adj2" fmla="val 64136"/>
            </a:avLst>
          </a:prstGeom>
          <a:gradFill flip="none" rotWithShape="1">
            <a:gsLst>
              <a:gs pos="0">
                <a:srgbClr val="BBE702"/>
              </a:gs>
              <a:gs pos="100000">
                <a:srgbClr val="80FF00"/>
              </a:gs>
            </a:gsLst>
            <a:lin ang="0" scaled="1"/>
            <a:tileRect/>
          </a:gra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ight Arrow 11"/>
          <p:cNvSpPr/>
          <p:nvPr/>
        </p:nvSpPr>
        <p:spPr>
          <a:xfrm>
            <a:off x="8711471" y="2061336"/>
            <a:ext cx="441602" cy="233961"/>
          </a:xfrm>
          <a:prstGeom prst="rightArrow">
            <a:avLst>
              <a:gd name="adj1" fmla="val 50000"/>
              <a:gd name="adj2" fmla="val 64136"/>
            </a:avLst>
          </a:prstGeom>
          <a:gradFill flip="none" rotWithShape="1">
            <a:gsLst>
              <a:gs pos="0">
                <a:srgbClr val="BBE702"/>
              </a:gs>
              <a:gs pos="100000">
                <a:srgbClr val="80FF00"/>
              </a:gs>
            </a:gsLst>
            <a:lin ang="0" scaled="1"/>
            <a:tileRect/>
          </a:gra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8" name="Group 17"/>
          <p:cNvGrpSpPr/>
          <p:nvPr/>
        </p:nvGrpSpPr>
        <p:grpSpPr>
          <a:xfrm>
            <a:off x="4097186" y="3008078"/>
            <a:ext cx="200508" cy="818866"/>
            <a:chOff x="651651" y="3008078"/>
            <a:chExt cx="200508" cy="818866"/>
          </a:xfrm>
        </p:grpSpPr>
        <p:sp>
          <p:nvSpPr>
            <p:cNvPr id="13" name="Oval 12"/>
            <p:cNvSpPr/>
            <p:nvPr/>
          </p:nvSpPr>
          <p:spPr>
            <a:xfrm>
              <a:off x="651651" y="3008078"/>
              <a:ext cx="200508" cy="200538"/>
            </a:xfrm>
            <a:prstGeom prst="ellipse">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 name="Straight Connector 14"/>
            <p:cNvCxnSpPr>
              <a:stCxn id="13" idx="4"/>
            </p:cNvCxnSpPr>
            <p:nvPr/>
          </p:nvCxnSpPr>
          <p:spPr>
            <a:xfrm>
              <a:off x="751905" y="3208616"/>
              <a:ext cx="0" cy="618328"/>
            </a:xfrm>
            <a:prstGeom prst="line">
              <a:avLst/>
            </a:prstGeom>
            <a:ln w="57150" cmpd="sng">
              <a:solidFill>
                <a:srgbClr val="FF0000"/>
              </a:solidFill>
            </a:ln>
          </p:spPr>
          <p:style>
            <a:lnRef idx="2">
              <a:schemeClr val="accent1"/>
            </a:lnRef>
            <a:fillRef idx="0">
              <a:schemeClr val="accent1"/>
            </a:fillRef>
            <a:effectRef idx="1">
              <a:schemeClr val="accent1"/>
            </a:effectRef>
            <a:fontRef idx="minor">
              <a:schemeClr val="tx1"/>
            </a:fontRef>
          </p:style>
        </p:cxnSp>
      </p:grpSp>
      <p:sp>
        <p:nvSpPr>
          <p:cNvPr id="17" name="TextBox 16"/>
          <p:cNvSpPr txBox="1"/>
          <p:nvPr/>
        </p:nvSpPr>
        <p:spPr>
          <a:xfrm>
            <a:off x="3996868" y="3843640"/>
            <a:ext cx="6543052" cy="461665"/>
          </a:xfrm>
          <a:prstGeom prst="rect">
            <a:avLst/>
          </a:prstGeom>
          <a:noFill/>
        </p:spPr>
        <p:txBody>
          <a:bodyPr wrap="square" rtlCol="0">
            <a:spAutoFit/>
          </a:bodyPr>
          <a:lstStyle/>
          <a:p>
            <a:r>
              <a:rPr lang="en-US" sz="2400" b="1" dirty="0">
                <a:latin typeface="Optima" panose="02000503060000020004" pitchFamily="2" charset="0"/>
              </a:rPr>
              <a:t>Step 2</a:t>
            </a:r>
            <a:r>
              <a:rPr lang="en-US" sz="2400" dirty="0">
                <a:latin typeface="Optima" panose="02000503060000020004" pitchFamily="2" charset="0"/>
              </a:rPr>
              <a:t>: Complete a brief demographic survey</a:t>
            </a:r>
          </a:p>
        </p:txBody>
      </p:sp>
      <p:sp>
        <p:nvSpPr>
          <p:cNvPr id="3" name="TextBox 2"/>
          <p:cNvSpPr txBox="1"/>
          <p:nvPr/>
        </p:nvSpPr>
        <p:spPr>
          <a:xfrm>
            <a:off x="2311646" y="4522554"/>
            <a:ext cx="1818959" cy="1785104"/>
          </a:xfrm>
          <a:prstGeom prst="rect">
            <a:avLst/>
          </a:prstGeom>
          <a:noFill/>
        </p:spPr>
        <p:txBody>
          <a:bodyPr wrap="none" rtlCol="0">
            <a:spAutoFit/>
          </a:bodyPr>
          <a:lstStyle/>
          <a:p>
            <a:pPr algn="r"/>
            <a:r>
              <a:rPr lang="en-US" sz="2200" dirty="0">
                <a:latin typeface="Optima" panose="02000503060000020004" pitchFamily="2" charset="0"/>
              </a:rPr>
              <a:t>Age</a:t>
            </a:r>
          </a:p>
          <a:p>
            <a:pPr algn="r"/>
            <a:r>
              <a:rPr lang="en-US" sz="2200" dirty="0">
                <a:latin typeface="Optima" panose="02000503060000020004" pitchFamily="2" charset="0"/>
              </a:rPr>
              <a:t>Gender</a:t>
            </a:r>
          </a:p>
          <a:p>
            <a:pPr algn="r"/>
            <a:r>
              <a:rPr lang="en-US" sz="2200" dirty="0">
                <a:latin typeface="Optima" panose="02000503060000020004" pitchFamily="2" charset="0"/>
              </a:rPr>
              <a:t>Country</a:t>
            </a:r>
          </a:p>
          <a:p>
            <a:pPr algn="r"/>
            <a:r>
              <a:rPr lang="en-US" sz="2200" dirty="0">
                <a:latin typeface="Optima" panose="02000503060000020004" pitchFamily="2" charset="0"/>
              </a:rPr>
              <a:t>Approval rate</a:t>
            </a:r>
          </a:p>
          <a:p>
            <a:pPr algn="r"/>
            <a:r>
              <a:rPr lang="is-IS" sz="2200" dirty="0">
                <a:latin typeface="Optima" panose="02000503060000020004" pitchFamily="2" charset="0"/>
              </a:rPr>
              <a:t>…</a:t>
            </a:r>
            <a:endParaRPr lang="en-US" sz="2200" dirty="0">
              <a:latin typeface="Optima" panose="02000503060000020004" pitchFamily="2" charset="0"/>
            </a:endParaRPr>
          </a:p>
        </p:txBody>
      </p:sp>
      <p:sp>
        <p:nvSpPr>
          <p:cNvPr id="19" name="TextBox 18"/>
          <p:cNvSpPr txBox="1"/>
          <p:nvPr/>
        </p:nvSpPr>
        <p:spPr>
          <a:xfrm>
            <a:off x="4812472" y="4541258"/>
            <a:ext cx="4623189" cy="1107996"/>
          </a:xfrm>
          <a:prstGeom prst="rect">
            <a:avLst/>
          </a:prstGeom>
          <a:noFill/>
        </p:spPr>
        <p:txBody>
          <a:bodyPr wrap="none" rtlCol="0">
            <a:spAutoFit/>
          </a:bodyPr>
          <a:lstStyle/>
          <a:p>
            <a:r>
              <a:rPr lang="en-US" sz="2200" dirty="0">
                <a:latin typeface="Optima" panose="02000503060000020004" pitchFamily="2" charset="0"/>
              </a:rPr>
              <a:t>Share with all other workers</a:t>
            </a:r>
          </a:p>
          <a:p>
            <a:r>
              <a:rPr lang="en-US" sz="2200" dirty="0">
                <a:latin typeface="Optima" panose="02000503060000020004" pitchFamily="2" charset="0"/>
              </a:rPr>
              <a:t>Share with workers connected to me</a:t>
            </a:r>
          </a:p>
          <a:p>
            <a:r>
              <a:rPr lang="en-US" sz="2200" dirty="0">
                <a:latin typeface="Optima" panose="02000503060000020004" pitchFamily="2" charset="0"/>
              </a:rPr>
              <a:t>Not share with anyone</a:t>
            </a:r>
          </a:p>
        </p:txBody>
      </p:sp>
      <p:pic>
        <p:nvPicPr>
          <p:cNvPr id="14" name="Picture 13" descr="Radio_Button_-_Checked-512.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507189" y="4592823"/>
            <a:ext cx="350211" cy="350211"/>
          </a:xfrm>
          <a:prstGeom prst="rect">
            <a:avLst/>
          </a:prstGeom>
        </p:spPr>
      </p:pic>
      <p:pic>
        <p:nvPicPr>
          <p:cNvPr id="16" name="Picture 15" descr="radio-button-unchecked_318-40717.jp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534931" y="4953470"/>
            <a:ext cx="292608" cy="292608"/>
          </a:xfrm>
          <a:prstGeom prst="rect">
            <a:avLst/>
          </a:prstGeom>
        </p:spPr>
      </p:pic>
      <p:pic>
        <p:nvPicPr>
          <p:cNvPr id="20" name="Picture 19" descr="radio-button-unchecked_318-40717.jp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534931" y="5283485"/>
            <a:ext cx="292608" cy="292608"/>
          </a:xfrm>
          <a:prstGeom prst="rect">
            <a:avLst/>
          </a:prstGeom>
        </p:spPr>
      </p:pic>
      <p:sp>
        <p:nvSpPr>
          <p:cNvPr id="21" name="TextBox 20"/>
          <p:cNvSpPr txBox="1"/>
          <p:nvPr/>
        </p:nvSpPr>
        <p:spPr>
          <a:xfrm>
            <a:off x="4429694" y="5977533"/>
            <a:ext cx="5586081" cy="461665"/>
          </a:xfrm>
          <a:prstGeom prst="rect">
            <a:avLst/>
          </a:prstGeom>
          <a:noFill/>
        </p:spPr>
        <p:txBody>
          <a:bodyPr wrap="none" rtlCol="0">
            <a:spAutoFit/>
          </a:bodyPr>
          <a:lstStyle/>
          <a:p>
            <a:r>
              <a:rPr lang="en-US" sz="2400" b="1" dirty="0">
                <a:solidFill>
                  <a:srgbClr val="3366FF"/>
                </a:solidFill>
                <a:latin typeface="Optima" panose="02000503060000020004" pitchFamily="2" charset="0"/>
              </a:rPr>
              <a:t>Value back: Who are the other workers?</a:t>
            </a:r>
          </a:p>
        </p:txBody>
      </p:sp>
      <p:sp>
        <p:nvSpPr>
          <p:cNvPr id="24" name="Title 1">
            <a:extLst>
              <a:ext uri="{FF2B5EF4-FFF2-40B4-BE49-F238E27FC236}">
                <a16:creationId xmlns:a16="http://schemas.microsoft.com/office/drawing/2014/main" id="{F1B83452-C9B3-F746-A8EA-FACDC4C1569B}"/>
              </a:ext>
            </a:extLst>
          </p:cNvPr>
          <p:cNvSpPr txBox="1">
            <a:spLocks/>
          </p:cNvSpPr>
          <p:nvPr/>
        </p:nvSpPr>
        <p:spPr>
          <a:xfrm>
            <a:off x="1354667" y="215872"/>
            <a:ext cx="8856133" cy="9906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a:latin typeface="Optima" panose="02000503060000020004" pitchFamily="2" charset="0"/>
                <a:cs typeface="Avenir Heavy"/>
              </a:rPr>
              <a:t>The Network Mapping App</a:t>
            </a:r>
            <a:endParaRPr lang="en-US" sz="3600" dirty="0">
              <a:latin typeface="Optima" panose="02000503060000020004" pitchFamily="2" charset="0"/>
              <a:cs typeface="Avenir Heavy"/>
            </a:endParaRPr>
          </a:p>
        </p:txBody>
      </p:sp>
    </p:spTree>
    <p:extLst>
      <p:ext uri="{BB962C8B-B14F-4D97-AF65-F5344CB8AC3E}">
        <p14:creationId xmlns:p14="http://schemas.microsoft.com/office/powerpoint/2010/main" val="108836311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name_lit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94536" y="1479974"/>
            <a:ext cx="1354858" cy="1354858"/>
          </a:xfrm>
          <a:prstGeom prst="rect">
            <a:avLst/>
          </a:prstGeom>
        </p:spPr>
      </p:pic>
      <p:pic>
        <p:nvPicPr>
          <p:cNvPr id="5" name="Picture 4" descr="survey.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85043" y="1514381"/>
            <a:ext cx="1358247" cy="1358247"/>
          </a:xfrm>
          <a:prstGeom prst="rect">
            <a:avLst/>
          </a:prstGeom>
        </p:spPr>
      </p:pic>
      <p:pic>
        <p:nvPicPr>
          <p:cNvPr id="6" name="Picture 5" descr="story.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97506" y="1517769"/>
            <a:ext cx="1354858" cy="1354858"/>
          </a:xfrm>
          <a:prstGeom prst="rect">
            <a:avLst/>
          </a:prstGeom>
        </p:spPr>
      </p:pic>
      <p:pic>
        <p:nvPicPr>
          <p:cNvPr id="7" name="Picture 6" descr="communication_lite.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95912" y="1523221"/>
            <a:ext cx="1354915" cy="1349407"/>
          </a:xfrm>
          <a:prstGeom prst="rect">
            <a:avLst/>
          </a:prstGeom>
        </p:spPr>
      </p:pic>
      <p:pic>
        <p:nvPicPr>
          <p:cNvPr id="8" name="Picture 7" descr="world_network.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184920" y="1514380"/>
            <a:ext cx="1349408" cy="1349408"/>
          </a:xfrm>
          <a:prstGeom prst="rect">
            <a:avLst/>
          </a:prstGeom>
        </p:spPr>
      </p:pic>
      <p:sp>
        <p:nvSpPr>
          <p:cNvPr id="9" name="Right Arrow 8"/>
          <p:cNvSpPr/>
          <p:nvPr/>
        </p:nvSpPr>
        <p:spPr>
          <a:xfrm>
            <a:off x="2985990" y="2061336"/>
            <a:ext cx="441602" cy="233961"/>
          </a:xfrm>
          <a:prstGeom prst="rightArrow">
            <a:avLst>
              <a:gd name="adj1" fmla="val 50000"/>
              <a:gd name="adj2" fmla="val 64136"/>
            </a:avLst>
          </a:prstGeom>
          <a:gradFill flip="none" rotWithShape="1">
            <a:gsLst>
              <a:gs pos="0">
                <a:srgbClr val="BBE702"/>
              </a:gs>
              <a:gs pos="100000">
                <a:srgbClr val="80FF00"/>
              </a:gs>
            </a:gsLst>
            <a:lin ang="0" scaled="1"/>
            <a:tileRect/>
          </a:gra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ight Arrow 9"/>
          <p:cNvSpPr/>
          <p:nvPr/>
        </p:nvSpPr>
        <p:spPr>
          <a:xfrm>
            <a:off x="4904249" y="2061336"/>
            <a:ext cx="441602" cy="233961"/>
          </a:xfrm>
          <a:prstGeom prst="rightArrow">
            <a:avLst>
              <a:gd name="adj1" fmla="val 50000"/>
              <a:gd name="adj2" fmla="val 64136"/>
            </a:avLst>
          </a:prstGeom>
          <a:gradFill flip="none" rotWithShape="1">
            <a:gsLst>
              <a:gs pos="0">
                <a:srgbClr val="BBE702"/>
              </a:gs>
              <a:gs pos="100000">
                <a:srgbClr val="80FF00"/>
              </a:gs>
            </a:gsLst>
            <a:lin ang="0" scaled="1"/>
            <a:tileRect/>
          </a:gra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ight Arrow 10"/>
          <p:cNvSpPr/>
          <p:nvPr/>
        </p:nvSpPr>
        <p:spPr>
          <a:xfrm>
            <a:off x="6813669" y="2061336"/>
            <a:ext cx="441602" cy="233961"/>
          </a:xfrm>
          <a:prstGeom prst="rightArrow">
            <a:avLst>
              <a:gd name="adj1" fmla="val 50000"/>
              <a:gd name="adj2" fmla="val 64136"/>
            </a:avLst>
          </a:prstGeom>
          <a:gradFill flip="none" rotWithShape="1">
            <a:gsLst>
              <a:gs pos="0">
                <a:srgbClr val="BBE702"/>
              </a:gs>
              <a:gs pos="100000">
                <a:srgbClr val="80FF00"/>
              </a:gs>
            </a:gsLst>
            <a:lin ang="0" scaled="1"/>
            <a:tileRect/>
          </a:gra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ight Arrow 11"/>
          <p:cNvSpPr/>
          <p:nvPr/>
        </p:nvSpPr>
        <p:spPr>
          <a:xfrm>
            <a:off x="8711471" y="2061336"/>
            <a:ext cx="441602" cy="233961"/>
          </a:xfrm>
          <a:prstGeom prst="rightArrow">
            <a:avLst>
              <a:gd name="adj1" fmla="val 50000"/>
              <a:gd name="adj2" fmla="val 64136"/>
            </a:avLst>
          </a:prstGeom>
          <a:gradFill flip="none" rotWithShape="1">
            <a:gsLst>
              <a:gs pos="0">
                <a:srgbClr val="BBE702"/>
              </a:gs>
              <a:gs pos="100000">
                <a:srgbClr val="80FF00"/>
              </a:gs>
            </a:gsLst>
            <a:lin ang="0" scaled="1"/>
            <a:tileRect/>
          </a:gra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8" name="Group 17"/>
          <p:cNvGrpSpPr/>
          <p:nvPr/>
        </p:nvGrpSpPr>
        <p:grpSpPr>
          <a:xfrm>
            <a:off x="5985891" y="3008078"/>
            <a:ext cx="200508" cy="818866"/>
            <a:chOff x="651651" y="3008078"/>
            <a:chExt cx="200508" cy="818866"/>
          </a:xfrm>
        </p:grpSpPr>
        <p:sp>
          <p:nvSpPr>
            <p:cNvPr id="13" name="Oval 12"/>
            <p:cNvSpPr/>
            <p:nvPr/>
          </p:nvSpPr>
          <p:spPr>
            <a:xfrm>
              <a:off x="651651" y="3008078"/>
              <a:ext cx="200508" cy="200538"/>
            </a:xfrm>
            <a:prstGeom prst="ellipse">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 name="Straight Connector 14"/>
            <p:cNvCxnSpPr>
              <a:stCxn id="13" idx="4"/>
            </p:cNvCxnSpPr>
            <p:nvPr/>
          </p:nvCxnSpPr>
          <p:spPr>
            <a:xfrm>
              <a:off x="751905" y="3208616"/>
              <a:ext cx="0" cy="618328"/>
            </a:xfrm>
            <a:prstGeom prst="line">
              <a:avLst/>
            </a:prstGeom>
            <a:ln w="57150" cmpd="sng">
              <a:solidFill>
                <a:srgbClr val="FF0000"/>
              </a:solidFill>
            </a:ln>
          </p:spPr>
          <p:style>
            <a:lnRef idx="2">
              <a:schemeClr val="accent1"/>
            </a:lnRef>
            <a:fillRef idx="0">
              <a:schemeClr val="accent1"/>
            </a:fillRef>
            <a:effectRef idx="1">
              <a:schemeClr val="accent1"/>
            </a:effectRef>
            <a:fontRef idx="minor">
              <a:schemeClr val="tx1"/>
            </a:fontRef>
          </p:style>
        </p:cxnSp>
      </p:grpSp>
      <p:sp>
        <p:nvSpPr>
          <p:cNvPr id="17" name="TextBox 16"/>
          <p:cNvSpPr txBox="1"/>
          <p:nvPr/>
        </p:nvSpPr>
        <p:spPr>
          <a:xfrm>
            <a:off x="2187327" y="3843648"/>
            <a:ext cx="7875810" cy="461665"/>
          </a:xfrm>
          <a:prstGeom prst="rect">
            <a:avLst/>
          </a:prstGeom>
          <a:noFill/>
        </p:spPr>
        <p:txBody>
          <a:bodyPr wrap="none" rtlCol="0">
            <a:spAutoFit/>
          </a:bodyPr>
          <a:lstStyle/>
          <a:p>
            <a:r>
              <a:rPr lang="en-US" sz="2400" b="1" dirty="0">
                <a:latin typeface="Optima" panose="02000503060000020004" pitchFamily="2" charset="0"/>
              </a:rPr>
              <a:t>Step 3</a:t>
            </a:r>
            <a:r>
              <a:rPr lang="en-US" sz="2400" dirty="0">
                <a:latin typeface="Optima" panose="02000503060000020004" pitchFamily="2" charset="0"/>
              </a:rPr>
              <a:t>: Tell us about your personal experience with </a:t>
            </a:r>
            <a:r>
              <a:rPr lang="en-US" sz="2400" dirty="0" err="1">
                <a:latin typeface="Optima" panose="02000503060000020004" pitchFamily="2" charset="0"/>
              </a:rPr>
              <a:t>MTurk</a:t>
            </a:r>
            <a:endParaRPr lang="en-US" sz="2400" dirty="0">
              <a:latin typeface="Optima" panose="02000503060000020004" pitchFamily="2" charset="0"/>
            </a:endParaRPr>
          </a:p>
        </p:txBody>
      </p:sp>
      <p:sp>
        <p:nvSpPr>
          <p:cNvPr id="3" name="TextBox 2"/>
          <p:cNvSpPr txBox="1"/>
          <p:nvPr/>
        </p:nvSpPr>
        <p:spPr>
          <a:xfrm>
            <a:off x="3806494" y="4459464"/>
            <a:ext cx="4637488" cy="879728"/>
          </a:xfrm>
          <a:prstGeom prst="rect">
            <a:avLst/>
          </a:prstGeom>
          <a:noFill/>
        </p:spPr>
        <p:txBody>
          <a:bodyPr wrap="none" rtlCol="0">
            <a:spAutoFit/>
          </a:bodyPr>
          <a:lstStyle/>
          <a:p>
            <a:pPr algn="ctr">
              <a:lnSpc>
                <a:spcPct val="120000"/>
              </a:lnSpc>
            </a:pPr>
            <a:r>
              <a:rPr lang="en-US" sz="2200" dirty="0">
                <a:latin typeface="Optima" panose="02000503060000020004" pitchFamily="2" charset="0"/>
              </a:rPr>
              <a:t>Why did you start </a:t>
            </a:r>
            <a:r>
              <a:rPr lang="en-US" sz="2200" dirty="0" err="1">
                <a:latin typeface="Optima" panose="02000503060000020004" pitchFamily="2" charset="0"/>
              </a:rPr>
              <a:t>Turking</a:t>
            </a:r>
            <a:r>
              <a:rPr lang="en-US" sz="2200" dirty="0">
                <a:latin typeface="Optima" panose="02000503060000020004" pitchFamily="2" charset="0"/>
              </a:rPr>
              <a:t>?</a:t>
            </a:r>
          </a:p>
          <a:p>
            <a:pPr algn="ctr">
              <a:lnSpc>
                <a:spcPct val="120000"/>
              </a:lnSpc>
            </a:pPr>
            <a:r>
              <a:rPr lang="en-US" sz="2200" dirty="0">
                <a:latin typeface="Optima" panose="02000503060000020004" pitchFamily="2" charset="0"/>
              </a:rPr>
              <a:t>What motivates you to keep </a:t>
            </a:r>
            <a:r>
              <a:rPr lang="en-US" sz="2200" dirty="0" err="1">
                <a:latin typeface="Optima" panose="02000503060000020004" pitchFamily="2" charset="0"/>
              </a:rPr>
              <a:t>Turking</a:t>
            </a:r>
            <a:r>
              <a:rPr lang="en-US" sz="2200" dirty="0">
                <a:latin typeface="Optima" panose="02000503060000020004" pitchFamily="2" charset="0"/>
              </a:rPr>
              <a:t>?</a:t>
            </a:r>
          </a:p>
        </p:txBody>
      </p:sp>
      <p:sp>
        <p:nvSpPr>
          <p:cNvPr id="19" name="TextBox 18"/>
          <p:cNvSpPr txBox="1"/>
          <p:nvPr/>
        </p:nvSpPr>
        <p:spPr>
          <a:xfrm>
            <a:off x="2373722" y="6171584"/>
            <a:ext cx="7260577" cy="461665"/>
          </a:xfrm>
          <a:prstGeom prst="rect">
            <a:avLst/>
          </a:prstGeom>
          <a:noFill/>
        </p:spPr>
        <p:txBody>
          <a:bodyPr wrap="none" rtlCol="0">
            <a:spAutoFit/>
          </a:bodyPr>
          <a:lstStyle/>
          <a:p>
            <a:r>
              <a:rPr lang="en-US" sz="2400" b="1" dirty="0">
                <a:solidFill>
                  <a:srgbClr val="3366FF"/>
                </a:solidFill>
                <a:latin typeface="Optima" panose="02000503060000020004" pitchFamily="2" charset="0"/>
              </a:rPr>
              <a:t>Value back: What are other workers’ </a:t>
            </a:r>
            <a:r>
              <a:rPr lang="en-US" sz="2400" b="1" dirty="0" err="1">
                <a:solidFill>
                  <a:srgbClr val="3366FF"/>
                </a:solidFill>
                <a:latin typeface="Optima" panose="02000503060000020004" pitchFamily="2" charset="0"/>
              </a:rPr>
              <a:t>Turking</a:t>
            </a:r>
            <a:r>
              <a:rPr lang="en-US" sz="2400" b="1" dirty="0">
                <a:solidFill>
                  <a:srgbClr val="3366FF"/>
                </a:solidFill>
                <a:latin typeface="Optima" panose="02000503060000020004" pitchFamily="2" charset="0"/>
              </a:rPr>
              <a:t> stories?</a:t>
            </a:r>
          </a:p>
        </p:txBody>
      </p:sp>
      <p:sp>
        <p:nvSpPr>
          <p:cNvPr id="20" name="TextBox 19"/>
          <p:cNvSpPr txBox="1"/>
          <p:nvPr/>
        </p:nvSpPr>
        <p:spPr>
          <a:xfrm>
            <a:off x="3903720" y="5388324"/>
            <a:ext cx="4353692" cy="473335"/>
          </a:xfrm>
          <a:prstGeom prst="rect">
            <a:avLst/>
          </a:prstGeom>
          <a:noFill/>
        </p:spPr>
        <p:txBody>
          <a:bodyPr wrap="none" rtlCol="0">
            <a:spAutoFit/>
          </a:bodyPr>
          <a:lstStyle/>
          <a:p>
            <a:pPr algn="ctr">
              <a:lnSpc>
                <a:spcPct val="120000"/>
              </a:lnSpc>
            </a:pPr>
            <a:r>
              <a:rPr lang="en-US" sz="2200" b="1" dirty="0">
                <a:solidFill>
                  <a:srgbClr val="FF0000"/>
                </a:solidFill>
                <a:latin typeface="Optima" panose="02000503060000020004" pitchFamily="2" charset="0"/>
              </a:rPr>
              <a:t> (Selected based on a pilot study!)</a:t>
            </a:r>
          </a:p>
        </p:txBody>
      </p:sp>
      <p:sp>
        <p:nvSpPr>
          <p:cNvPr id="21" name="Title 1">
            <a:extLst>
              <a:ext uri="{FF2B5EF4-FFF2-40B4-BE49-F238E27FC236}">
                <a16:creationId xmlns:a16="http://schemas.microsoft.com/office/drawing/2014/main" id="{902DA7C8-D1A1-6E45-BBEC-23902B56DEDB}"/>
              </a:ext>
            </a:extLst>
          </p:cNvPr>
          <p:cNvSpPr txBox="1">
            <a:spLocks/>
          </p:cNvSpPr>
          <p:nvPr/>
        </p:nvSpPr>
        <p:spPr>
          <a:xfrm>
            <a:off x="1354667" y="215872"/>
            <a:ext cx="8856133" cy="9906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a:latin typeface="Optima" panose="02000503060000020004" pitchFamily="2" charset="0"/>
                <a:cs typeface="Avenir Heavy"/>
              </a:rPr>
              <a:t>The Network Mapping App</a:t>
            </a:r>
            <a:endParaRPr lang="en-US" sz="3600" dirty="0">
              <a:latin typeface="Optima" panose="02000503060000020004" pitchFamily="2" charset="0"/>
              <a:cs typeface="Avenir Heavy"/>
            </a:endParaRPr>
          </a:p>
        </p:txBody>
      </p:sp>
    </p:spTree>
    <p:extLst>
      <p:ext uri="{BB962C8B-B14F-4D97-AF65-F5344CB8AC3E}">
        <p14:creationId xmlns:p14="http://schemas.microsoft.com/office/powerpoint/2010/main" val="161193702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name_lit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94536" y="1479974"/>
            <a:ext cx="1354858" cy="1354858"/>
          </a:xfrm>
          <a:prstGeom prst="rect">
            <a:avLst/>
          </a:prstGeom>
        </p:spPr>
      </p:pic>
      <p:pic>
        <p:nvPicPr>
          <p:cNvPr id="5" name="Picture 4" descr="survey.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85043" y="1514381"/>
            <a:ext cx="1358247" cy="1358247"/>
          </a:xfrm>
          <a:prstGeom prst="rect">
            <a:avLst/>
          </a:prstGeom>
        </p:spPr>
      </p:pic>
      <p:pic>
        <p:nvPicPr>
          <p:cNvPr id="6" name="Picture 5" descr="story.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97506" y="1517769"/>
            <a:ext cx="1354858" cy="1354858"/>
          </a:xfrm>
          <a:prstGeom prst="rect">
            <a:avLst/>
          </a:prstGeom>
        </p:spPr>
      </p:pic>
      <p:pic>
        <p:nvPicPr>
          <p:cNvPr id="7" name="Picture 6" descr="communication_lite.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95912" y="1523221"/>
            <a:ext cx="1354915" cy="1349407"/>
          </a:xfrm>
          <a:prstGeom prst="rect">
            <a:avLst/>
          </a:prstGeom>
        </p:spPr>
      </p:pic>
      <p:pic>
        <p:nvPicPr>
          <p:cNvPr id="8" name="Picture 7" descr="world_network.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184920" y="1514380"/>
            <a:ext cx="1349408" cy="1349408"/>
          </a:xfrm>
          <a:prstGeom prst="rect">
            <a:avLst/>
          </a:prstGeom>
        </p:spPr>
      </p:pic>
      <p:sp>
        <p:nvSpPr>
          <p:cNvPr id="9" name="Right Arrow 8"/>
          <p:cNvSpPr/>
          <p:nvPr/>
        </p:nvSpPr>
        <p:spPr>
          <a:xfrm>
            <a:off x="2985990" y="2061336"/>
            <a:ext cx="441602" cy="233961"/>
          </a:xfrm>
          <a:prstGeom prst="rightArrow">
            <a:avLst>
              <a:gd name="adj1" fmla="val 50000"/>
              <a:gd name="adj2" fmla="val 64136"/>
            </a:avLst>
          </a:prstGeom>
          <a:gradFill flip="none" rotWithShape="1">
            <a:gsLst>
              <a:gs pos="0">
                <a:srgbClr val="BBE702"/>
              </a:gs>
              <a:gs pos="100000">
                <a:srgbClr val="80FF00"/>
              </a:gs>
            </a:gsLst>
            <a:lin ang="0" scaled="1"/>
            <a:tileRect/>
          </a:gra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ight Arrow 9"/>
          <p:cNvSpPr/>
          <p:nvPr/>
        </p:nvSpPr>
        <p:spPr>
          <a:xfrm>
            <a:off x="4904249" y="2061336"/>
            <a:ext cx="441602" cy="233961"/>
          </a:xfrm>
          <a:prstGeom prst="rightArrow">
            <a:avLst>
              <a:gd name="adj1" fmla="val 50000"/>
              <a:gd name="adj2" fmla="val 64136"/>
            </a:avLst>
          </a:prstGeom>
          <a:gradFill flip="none" rotWithShape="1">
            <a:gsLst>
              <a:gs pos="0">
                <a:srgbClr val="BBE702"/>
              </a:gs>
              <a:gs pos="100000">
                <a:srgbClr val="80FF00"/>
              </a:gs>
            </a:gsLst>
            <a:lin ang="0" scaled="1"/>
            <a:tileRect/>
          </a:gra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ight Arrow 10"/>
          <p:cNvSpPr/>
          <p:nvPr/>
        </p:nvSpPr>
        <p:spPr>
          <a:xfrm>
            <a:off x="6813669" y="2061336"/>
            <a:ext cx="441602" cy="233961"/>
          </a:xfrm>
          <a:prstGeom prst="rightArrow">
            <a:avLst>
              <a:gd name="adj1" fmla="val 50000"/>
              <a:gd name="adj2" fmla="val 64136"/>
            </a:avLst>
          </a:prstGeom>
          <a:gradFill flip="none" rotWithShape="1">
            <a:gsLst>
              <a:gs pos="0">
                <a:srgbClr val="BBE702"/>
              </a:gs>
              <a:gs pos="100000">
                <a:srgbClr val="80FF00"/>
              </a:gs>
            </a:gsLst>
            <a:lin ang="0" scaled="1"/>
            <a:tileRect/>
          </a:gra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ight Arrow 11"/>
          <p:cNvSpPr/>
          <p:nvPr/>
        </p:nvSpPr>
        <p:spPr>
          <a:xfrm>
            <a:off x="8711471" y="2061336"/>
            <a:ext cx="441602" cy="233961"/>
          </a:xfrm>
          <a:prstGeom prst="rightArrow">
            <a:avLst>
              <a:gd name="adj1" fmla="val 50000"/>
              <a:gd name="adj2" fmla="val 64136"/>
            </a:avLst>
          </a:prstGeom>
          <a:gradFill flip="none" rotWithShape="1">
            <a:gsLst>
              <a:gs pos="0">
                <a:srgbClr val="BBE702"/>
              </a:gs>
              <a:gs pos="100000">
                <a:srgbClr val="80FF00"/>
              </a:gs>
            </a:gsLst>
            <a:lin ang="0" scaled="1"/>
            <a:tileRect/>
          </a:gra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8" name="Group 17"/>
          <p:cNvGrpSpPr/>
          <p:nvPr/>
        </p:nvGrpSpPr>
        <p:grpSpPr>
          <a:xfrm>
            <a:off x="7873371" y="3008078"/>
            <a:ext cx="200508" cy="818866"/>
            <a:chOff x="651651" y="3008078"/>
            <a:chExt cx="200508" cy="818866"/>
          </a:xfrm>
        </p:grpSpPr>
        <p:sp>
          <p:nvSpPr>
            <p:cNvPr id="13" name="Oval 12"/>
            <p:cNvSpPr/>
            <p:nvPr/>
          </p:nvSpPr>
          <p:spPr>
            <a:xfrm>
              <a:off x="651651" y="3008078"/>
              <a:ext cx="200508" cy="200538"/>
            </a:xfrm>
            <a:prstGeom prst="ellipse">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 name="Straight Connector 14"/>
            <p:cNvCxnSpPr>
              <a:stCxn id="13" idx="4"/>
            </p:cNvCxnSpPr>
            <p:nvPr/>
          </p:nvCxnSpPr>
          <p:spPr>
            <a:xfrm>
              <a:off x="751905" y="3208616"/>
              <a:ext cx="0" cy="618328"/>
            </a:xfrm>
            <a:prstGeom prst="line">
              <a:avLst/>
            </a:prstGeom>
            <a:ln w="57150" cmpd="sng">
              <a:solidFill>
                <a:srgbClr val="FF0000"/>
              </a:solidFill>
            </a:ln>
          </p:spPr>
          <p:style>
            <a:lnRef idx="2">
              <a:schemeClr val="accent1"/>
            </a:lnRef>
            <a:fillRef idx="0">
              <a:schemeClr val="accent1"/>
            </a:fillRef>
            <a:effectRef idx="1">
              <a:schemeClr val="accent1"/>
            </a:effectRef>
            <a:fontRef idx="minor">
              <a:schemeClr val="tx1"/>
            </a:fontRef>
          </p:style>
        </p:cxnSp>
      </p:grpSp>
      <p:sp>
        <p:nvSpPr>
          <p:cNvPr id="17" name="TextBox 16"/>
          <p:cNvSpPr txBox="1"/>
          <p:nvPr/>
        </p:nvSpPr>
        <p:spPr>
          <a:xfrm>
            <a:off x="2734166" y="3843648"/>
            <a:ext cx="6471580" cy="461665"/>
          </a:xfrm>
          <a:prstGeom prst="rect">
            <a:avLst/>
          </a:prstGeom>
          <a:noFill/>
        </p:spPr>
        <p:txBody>
          <a:bodyPr wrap="none" rtlCol="0">
            <a:spAutoFit/>
          </a:bodyPr>
          <a:lstStyle/>
          <a:p>
            <a:r>
              <a:rPr lang="en-US" sz="2400" b="1" dirty="0">
                <a:latin typeface="Optima" panose="02000503060000020004" pitchFamily="2" charset="0"/>
              </a:rPr>
              <a:t>Step 4</a:t>
            </a:r>
            <a:r>
              <a:rPr lang="en-US" sz="2400" dirty="0">
                <a:latin typeface="Optima" panose="02000503060000020004" pitchFamily="2" charset="0"/>
              </a:rPr>
              <a:t>: Swap nicknames with </a:t>
            </a:r>
            <a:r>
              <a:rPr lang="en-US" sz="2400" dirty="0" err="1">
                <a:latin typeface="Optima" panose="02000503060000020004" pitchFamily="2" charset="0"/>
              </a:rPr>
              <a:t>Turkers</a:t>
            </a:r>
            <a:r>
              <a:rPr lang="en-US" sz="2400" dirty="0">
                <a:latin typeface="Optima" panose="02000503060000020004" pitchFamily="2" charset="0"/>
              </a:rPr>
              <a:t> you know</a:t>
            </a:r>
          </a:p>
        </p:txBody>
      </p:sp>
      <p:pic>
        <p:nvPicPr>
          <p:cNvPr id="16" name="Picture 15" descr="Screen Shot 2015-08-12 at 9.43.02 PM.png"/>
          <p:cNvPicPr>
            <a:picLocks noChangeAspect="1"/>
          </p:cNvPicPr>
          <p:nvPr/>
        </p:nvPicPr>
        <p:blipFill rotWithShape="1">
          <a:blip r:embed="rId8">
            <a:extLst>
              <a:ext uri="{28A0092B-C50C-407E-A947-70E740481C1C}">
                <a14:useLocalDpi xmlns:a14="http://schemas.microsoft.com/office/drawing/2010/main" val="0"/>
              </a:ext>
            </a:extLst>
          </a:blip>
          <a:srcRect r="50551"/>
          <a:stretch/>
        </p:blipFill>
        <p:spPr>
          <a:xfrm>
            <a:off x="2205734" y="4783926"/>
            <a:ext cx="3856418" cy="1250896"/>
          </a:xfrm>
          <a:prstGeom prst="rect">
            <a:avLst/>
          </a:prstGeom>
        </p:spPr>
      </p:pic>
      <p:pic>
        <p:nvPicPr>
          <p:cNvPr id="19" name="Picture 18" descr="Screen Shot 2015-08-12 at 9.43.02 PM.png"/>
          <p:cNvPicPr>
            <a:picLocks noChangeAspect="1"/>
          </p:cNvPicPr>
          <p:nvPr/>
        </p:nvPicPr>
        <p:blipFill rotWithShape="1">
          <a:blip r:embed="rId8">
            <a:extLst>
              <a:ext uri="{28A0092B-C50C-407E-A947-70E740481C1C}">
                <a14:useLocalDpi xmlns:a14="http://schemas.microsoft.com/office/drawing/2010/main" val="0"/>
              </a:ext>
            </a:extLst>
          </a:blip>
          <a:srcRect l="50830"/>
          <a:stretch/>
        </p:blipFill>
        <p:spPr>
          <a:xfrm>
            <a:off x="6062153" y="4770890"/>
            <a:ext cx="3760113" cy="1226585"/>
          </a:xfrm>
          <a:prstGeom prst="rect">
            <a:avLst/>
          </a:prstGeom>
        </p:spPr>
      </p:pic>
      <p:sp>
        <p:nvSpPr>
          <p:cNvPr id="20" name="Title 1">
            <a:extLst>
              <a:ext uri="{FF2B5EF4-FFF2-40B4-BE49-F238E27FC236}">
                <a16:creationId xmlns:a16="http://schemas.microsoft.com/office/drawing/2014/main" id="{1868CDD1-A6AA-8641-914A-658F50F5C1F0}"/>
              </a:ext>
            </a:extLst>
          </p:cNvPr>
          <p:cNvSpPr txBox="1">
            <a:spLocks/>
          </p:cNvSpPr>
          <p:nvPr/>
        </p:nvSpPr>
        <p:spPr>
          <a:xfrm>
            <a:off x="1354667" y="215872"/>
            <a:ext cx="8856133" cy="9906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a:latin typeface="Optima" panose="02000503060000020004" pitchFamily="2" charset="0"/>
                <a:cs typeface="Avenir Heavy"/>
              </a:rPr>
              <a:t>The Network Mapping App</a:t>
            </a:r>
            <a:endParaRPr lang="en-US" sz="3600" dirty="0">
              <a:latin typeface="Optima" panose="02000503060000020004" pitchFamily="2" charset="0"/>
              <a:cs typeface="Avenir Heavy"/>
            </a:endParaRPr>
          </a:p>
        </p:txBody>
      </p:sp>
    </p:spTree>
    <p:extLst>
      <p:ext uri="{BB962C8B-B14F-4D97-AF65-F5344CB8AC3E}">
        <p14:creationId xmlns:p14="http://schemas.microsoft.com/office/powerpoint/2010/main" val="151207621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name_lit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94536" y="1479974"/>
            <a:ext cx="1354858" cy="1354858"/>
          </a:xfrm>
          <a:prstGeom prst="rect">
            <a:avLst/>
          </a:prstGeom>
        </p:spPr>
      </p:pic>
      <p:pic>
        <p:nvPicPr>
          <p:cNvPr id="5" name="Picture 4" descr="survey.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85043" y="1514381"/>
            <a:ext cx="1358247" cy="1358247"/>
          </a:xfrm>
          <a:prstGeom prst="rect">
            <a:avLst/>
          </a:prstGeom>
        </p:spPr>
      </p:pic>
      <p:pic>
        <p:nvPicPr>
          <p:cNvPr id="6" name="Picture 5" descr="story.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97506" y="1517769"/>
            <a:ext cx="1354858" cy="1354858"/>
          </a:xfrm>
          <a:prstGeom prst="rect">
            <a:avLst/>
          </a:prstGeom>
        </p:spPr>
      </p:pic>
      <p:pic>
        <p:nvPicPr>
          <p:cNvPr id="7" name="Picture 6" descr="communication_lite.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95912" y="1523221"/>
            <a:ext cx="1354915" cy="1349407"/>
          </a:xfrm>
          <a:prstGeom prst="rect">
            <a:avLst/>
          </a:prstGeom>
        </p:spPr>
      </p:pic>
      <p:pic>
        <p:nvPicPr>
          <p:cNvPr id="8" name="Picture 7" descr="world_network.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184920" y="1514380"/>
            <a:ext cx="1349408" cy="1349408"/>
          </a:xfrm>
          <a:prstGeom prst="rect">
            <a:avLst/>
          </a:prstGeom>
        </p:spPr>
      </p:pic>
      <p:sp>
        <p:nvSpPr>
          <p:cNvPr id="9" name="Right Arrow 8"/>
          <p:cNvSpPr/>
          <p:nvPr/>
        </p:nvSpPr>
        <p:spPr>
          <a:xfrm>
            <a:off x="2985990" y="2061336"/>
            <a:ext cx="441602" cy="233961"/>
          </a:xfrm>
          <a:prstGeom prst="rightArrow">
            <a:avLst>
              <a:gd name="adj1" fmla="val 50000"/>
              <a:gd name="adj2" fmla="val 64136"/>
            </a:avLst>
          </a:prstGeom>
          <a:gradFill flip="none" rotWithShape="1">
            <a:gsLst>
              <a:gs pos="0">
                <a:srgbClr val="BBE702"/>
              </a:gs>
              <a:gs pos="100000">
                <a:srgbClr val="80FF00"/>
              </a:gs>
            </a:gsLst>
            <a:lin ang="0" scaled="1"/>
            <a:tileRect/>
          </a:gra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ight Arrow 9"/>
          <p:cNvSpPr/>
          <p:nvPr/>
        </p:nvSpPr>
        <p:spPr>
          <a:xfrm>
            <a:off x="4904249" y="2061336"/>
            <a:ext cx="441602" cy="233961"/>
          </a:xfrm>
          <a:prstGeom prst="rightArrow">
            <a:avLst>
              <a:gd name="adj1" fmla="val 50000"/>
              <a:gd name="adj2" fmla="val 64136"/>
            </a:avLst>
          </a:prstGeom>
          <a:gradFill flip="none" rotWithShape="1">
            <a:gsLst>
              <a:gs pos="0">
                <a:srgbClr val="BBE702"/>
              </a:gs>
              <a:gs pos="100000">
                <a:srgbClr val="80FF00"/>
              </a:gs>
            </a:gsLst>
            <a:lin ang="0" scaled="1"/>
            <a:tileRect/>
          </a:gra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ight Arrow 10"/>
          <p:cNvSpPr/>
          <p:nvPr/>
        </p:nvSpPr>
        <p:spPr>
          <a:xfrm>
            <a:off x="6813669" y="2061336"/>
            <a:ext cx="441602" cy="233961"/>
          </a:xfrm>
          <a:prstGeom prst="rightArrow">
            <a:avLst>
              <a:gd name="adj1" fmla="val 50000"/>
              <a:gd name="adj2" fmla="val 64136"/>
            </a:avLst>
          </a:prstGeom>
          <a:gradFill flip="none" rotWithShape="1">
            <a:gsLst>
              <a:gs pos="0">
                <a:srgbClr val="BBE702"/>
              </a:gs>
              <a:gs pos="100000">
                <a:srgbClr val="80FF00"/>
              </a:gs>
            </a:gsLst>
            <a:lin ang="0" scaled="1"/>
            <a:tileRect/>
          </a:gra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ight Arrow 11"/>
          <p:cNvSpPr/>
          <p:nvPr/>
        </p:nvSpPr>
        <p:spPr>
          <a:xfrm>
            <a:off x="8711471" y="2061336"/>
            <a:ext cx="441602" cy="233961"/>
          </a:xfrm>
          <a:prstGeom prst="rightArrow">
            <a:avLst>
              <a:gd name="adj1" fmla="val 50000"/>
              <a:gd name="adj2" fmla="val 64136"/>
            </a:avLst>
          </a:prstGeom>
          <a:gradFill flip="none" rotWithShape="1">
            <a:gsLst>
              <a:gs pos="0">
                <a:srgbClr val="BBE702"/>
              </a:gs>
              <a:gs pos="100000">
                <a:srgbClr val="80FF00"/>
              </a:gs>
            </a:gsLst>
            <a:lin ang="0" scaled="1"/>
            <a:tileRect/>
          </a:gra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8" name="Group 17"/>
          <p:cNvGrpSpPr/>
          <p:nvPr/>
        </p:nvGrpSpPr>
        <p:grpSpPr>
          <a:xfrm>
            <a:off x="9778491" y="3008078"/>
            <a:ext cx="200508" cy="818866"/>
            <a:chOff x="651651" y="3008078"/>
            <a:chExt cx="200508" cy="818866"/>
          </a:xfrm>
        </p:grpSpPr>
        <p:sp>
          <p:nvSpPr>
            <p:cNvPr id="13" name="Oval 12"/>
            <p:cNvSpPr/>
            <p:nvPr/>
          </p:nvSpPr>
          <p:spPr>
            <a:xfrm>
              <a:off x="651651" y="3008078"/>
              <a:ext cx="200508" cy="200538"/>
            </a:xfrm>
            <a:prstGeom prst="ellipse">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 name="Straight Connector 14"/>
            <p:cNvCxnSpPr>
              <a:stCxn id="13" idx="4"/>
            </p:cNvCxnSpPr>
            <p:nvPr/>
          </p:nvCxnSpPr>
          <p:spPr>
            <a:xfrm>
              <a:off x="751905" y="3208616"/>
              <a:ext cx="0" cy="618328"/>
            </a:xfrm>
            <a:prstGeom prst="line">
              <a:avLst/>
            </a:prstGeom>
            <a:ln w="57150" cmpd="sng">
              <a:solidFill>
                <a:srgbClr val="FF0000"/>
              </a:solidFill>
            </a:ln>
          </p:spPr>
          <p:style>
            <a:lnRef idx="2">
              <a:schemeClr val="accent1"/>
            </a:lnRef>
            <a:fillRef idx="0">
              <a:schemeClr val="accent1"/>
            </a:fillRef>
            <a:effectRef idx="1">
              <a:schemeClr val="accent1"/>
            </a:effectRef>
            <a:fontRef idx="minor">
              <a:schemeClr val="tx1"/>
            </a:fontRef>
          </p:style>
        </p:cxnSp>
      </p:grpSp>
      <p:sp>
        <p:nvSpPr>
          <p:cNvPr id="17" name="TextBox 16"/>
          <p:cNvSpPr txBox="1"/>
          <p:nvPr/>
        </p:nvSpPr>
        <p:spPr>
          <a:xfrm>
            <a:off x="5621935" y="3826945"/>
            <a:ext cx="4647298" cy="461665"/>
          </a:xfrm>
          <a:prstGeom prst="rect">
            <a:avLst/>
          </a:prstGeom>
          <a:noFill/>
        </p:spPr>
        <p:txBody>
          <a:bodyPr wrap="none" rtlCol="0">
            <a:spAutoFit/>
          </a:bodyPr>
          <a:lstStyle/>
          <a:p>
            <a:r>
              <a:rPr lang="en-US" sz="2400" b="1" dirty="0"/>
              <a:t>Step 5</a:t>
            </a:r>
            <a:r>
              <a:rPr lang="en-US" sz="2400" dirty="0"/>
              <a:t>: </a:t>
            </a:r>
            <a:r>
              <a:rPr lang="en-US" sz="2400" dirty="0">
                <a:latin typeface="Optima" panose="02000503060000020004" pitchFamily="2" charset="0"/>
              </a:rPr>
              <a:t>Explore</a:t>
            </a:r>
            <a:r>
              <a:rPr lang="en-US" sz="2400" dirty="0"/>
              <a:t> </a:t>
            </a:r>
            <a:r>
              <a:rPr lang="en-US" sz="2400" dirty="0">
                <a:latin typeface="Optima" panose="02000503060000020004" pitchFamily="2" charset="0"/>
              </a:rPr>
              <a:t>the </a:t>
            </a:r>
            <a:r>
              <a:rPr lang="en-US" sz="2400" dirty="0" err="1">
                <a:latin typeface="Optima" panose="02000503060000020004" pitchFamily="2" charset="0"/>
              </a:rPr>
              <a:t>Turker</a:t>
            </a:r>
            <a:r>
              <a:rPr lang="en-US" sz="2400" dirty="0">
                <a:latin typeface="Optima" panose="02000503060000020004" pitchFamily="2" charset="0"/>
              </a:rPr>
              <a:t> network</a:t>
            </a:r>
          </a:p>
        </p:txBody>
      </p:sp>
      <p:pic>
        <p:nvPicPr>
          <p:cNvPr id="16" name="Content Placeholder 3" descr="Screen Shot 2015-08-12 at 11.01.37 PM.png"/>
          <p:cNvPicPr>
            <a:picLocks noGrp="1" noChangeAspect="1"/>
          </p:cNvPicPr>
          <p:nvPr>
            <p:ph idx="1"/>
          </p:nvPr>
        </p:nvPicPr>
        <p:blipFill rotWithShape="1">
          <a:blip r:embed="rId8">
            <a:extLst>
              <a:ext uri="{28A0092B-C50C-407E-A947-70E740481C1C}">
                <a14:useLocalDpi xmlns:a14="http://schemas.microsoft.com/office/drawing/2010/main" val="0"/>
              </a:ext>
            </a:extLst>
          </a:blip>
          <a:srcRect t="-597" b="165"/>
          <a:stretch/>
        </p:blipFill>
        <p:spPr>
          <a:xfrm>
            <a:off x="6384660" y="4388374"/>
            <a:ext cx="3606360" cy="2255577"/>
          </a:xfrm>
        </p:spPr>
      </p:pic>
      <p:sp>
        <p:nvSpPr>
          <p:cNvPr id="19" name="Title 1">
            <a:extLst>
              <a:ext uri="{FF2B5EF4-FFF2-40B4-BE49-F238E27FC236}">
                <a16:creationId xmlns:a16="http://schemas.microsoft.com/office/drawing/2014/main" id="{A29DD552-42BC-3C42-A456-1F444C4D9DF7}"/>
              </a:ext>
            </a:extLst>
          </p:cNvPr>
          <p:cNvSpPr>
            <a:spLocks noGrp="1"/>
          </p:cNvSpPr>
          <p:nvPr>
            <p:ph type="title"/>
          </p:nvPr>
        </p:nvSpPr>
        <p:spPr>
          <a:xfrm>
            <a:off x="1354667" y="215872"/>
            <a:ext cx="8856133" cy="990600"/>
          </a:xfrm>
        </p:spPr>
        <p:txBody>
          <a:bodyPr>
            <a:normAutofit/>
          </a:bodyPr>
          <a:lstStyle/>
          <a:p>
            <a:r>
              <a:rPr lang="en-US" sz="3600" dirty="0">
                <a:latin typeface="Optima" panose="02000503060000020004" pitchFamily="2" charset="0"/>
                <a:cs typeface="Avenir Heavy"/>
              </a:rPr>
              <a:t>The Network Mapping App</a:t>
            </a:r>
          </a:p>
        </p:txBody>
      </p:sp>
    </p:spTree>
    <p:extLst>
      <p:ext uri="{BB962C8B-B14F-4D97-AF65-F5344CB8AC3E}">
        <p14:creationId xmlns:p14="http://schemas.microsoft.com/office/powerpoint/2010/main" val="189392529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94384"/>
          <a:ext cx="9144000" cy="6973166"/>
          <a:chOff x="0" y="-94384"/>
          <a:chExt cx="9144000" cy="6973166"/>
        </a:xfrm>
      </p:grpSpPr>
      <p:pic>
        <p:nvPicPr>
          <p:cNvPr id="2" name="Slide"/>
          <p:cNvPicPr>
            <a:picLocks noChangeAspect="1"/>
          </p:cNvPicPr>
          <p:nvPr/>
        </p:nvPicPr>
        <p:blipFill>
          <a:blip r:embed="rId3"/>
          <a:stretch>
            <a:fillRect/>
          </a:stretch>
        </p:blipFill>
        <p:spPr>
          <a:xfrm>
            <a:off x="1524000" y="-94384"/>
            <a:ext cx="9144000" cy="7067550"/>
          </a:xfrm>
          <a:prstGeom prst="rect">
            <a:avLst/>
          </a:prstGeom>
        </p:spPr>
      </p:pic>
    </p:spTree>
    <p:extLst>
      <p:ext uri="{BB962C8B-B14F-4D97-AF65-F5344CB8AC3E}">
        <p14:creationId xmlns:p14="http://schemas.microsoft.com/office/powerpoint/2010/main" val="224890898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94384"/>
          <a:ext cx="9144000" cy="6973166"/>
          <a:chOff x="0" y="-94384"/>
          <a:chExt cx="9144000" cy="6973166"/>
        </a:xfrm>
      </p:grpSpPr>
      <p:pic>
        <p:nvPicPr>
          <p:cNvPr id="2" name="Slide"/>
          <p:cNvPicPr>
            <a:picLocks noChangeAspect="1"/>
          </p:cNvPicPr>
          <p:nvPr/>
        </p:nvPicPr>
        <p:blipFill>
          <a:blip r:embed="rId2"/>
          <a:stretch>
            <a:fillRect/>
          </a:stretch>
        </p:blipFill>
        <p:spPr>
          <a:xfrm>
            <a:off x="1524000" y="-94384"/>
            <a:ext cx="9144000" cy="7067550"/>
          </a:xfrm>
          <a:prstGeom prst="rect">
            <a:avLst/>
          </a:prstGeom>
        </p:spPr>
      </p:pic>
    </p:spTree>
    <p:extLst>
      <p:ext uri="{BB962C8B-B14F-4D97-AF65-F5344CB8AC3E}">
        <p14:creationId xmlns:p14="http://schemas.microsoft.com/office/powerpoint/2010/main" val="8043134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35EC60-A8CE-2541-8847-82A2CCECFF5F}"/>
              </a:ext>
            </a:extLst>
          </p:cNvPr>
          <p:cNvSpPr>
            <a:spLocks noGrp="1"/>
          </p:cNvSpPr>
          <p:nvPr>
            <p:ph type="title"/>
          </p:nvPr>
        </p:nvSpPr>
        <p:spPr/>
        <p:txBody>
          <a:bodyPr/>
          <a:lstStyle/>
          <a:p>
            <a:r>
              <a:rPr lang="en-US" dirty="0"/>
              <a:t>Today’s Lecture</a:t>
            </a:r>
          </a:p>
        </p:txBody>
      </p:sp>
      <p:sp>
        <p:nvSpPr>
          <p:cNvPr id="3" name="Text Placeholder 2">
            <a:extLst>
              <a:ext uri="{FF2B5EF4-FFF2-40B4-BE49-F238E27FC236}">
                <a16:creationId xmlns:a16="http://schemas.microsoft.com/office/drawing/2014/main" id="{F5F4A9EA-38E9-3049-B94C-97B406D720D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96750088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94384"/>
          <a:ext cx="9144000" cy="6973166"/>
          <a:chOff x="0" y="-94384"/>
          <a:chExt cx="9144000" cy="6973166"/>
        </a:xfrm>
      </p:grpSpPr>
      <p:pic>
        <p:nvPicPr>
          <p:cNvPr id="2" name="Slide"/>
          <p:cNvPicPr>
            <a:picLocks noChangeAspect="1"/>
          </p:cNvPicPr>
          <p:nvPr/>
        </p:nvPicPr>
        <p:blipFill>
          <a:blip r:embed="rId2"/>
          <a:stretch>
            <a:fillRect/>
          </a:stretch>
        </p:blipFill>
        <p:spPr>
          <a:xfrm>
            <a:off x="1524000" y="-94384"/>
            <a:ext cx="9144000" cy="7067550"/>
          </a:xfrm>
          <a:prstGeom prst="rect">
            <a:avLst/>
          </a:prstGeom>
        </p:spPr>
      </p:pic>
    </p:spTree>
    <p:extLst>
      <p:ext uri="{BB962C8B-B14F-4D97-AF65-F5344CB8AC3E}">
        <p14:creationId xmlns:p14="http://schemas.microsoft.com/office/powerpoint/2010/main" val="374490878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94384"/>
          <a:ext cx="9144000" cy="6973166"/>
          <a:chOff x="0" y="-94384"/>
          <a:chExt cx="9144000" cy="6973166"/>
        </a:xfrm>
      </p:grpSpPr>
      <p:pic>
        <p:nvPicPr>
          <p:cNvPr id="2" name="Slide"/>
          <p:cNvPicPr>
            <a:picLocks noChangeAspect="1"/>
          </p:cNvPicPr>
          <p:nvPr/>
        </p:nvPicPr>
        <p:blipFill>
          <a:blip r:embed="rId2"/>
          <a:stretch>
            <a:fillRect/>
          </a:stretch>
        </p:blipFill>
        <p:spPr>
          <a:xfrm>
            <a:off x="1524000" y="-94384"/>
            <a:ext cx="9144000" cy="7067550"/>
          </a:xfrm>
          <a:prstGeom prst="rect">
            <a:avLst/>
          </a:prstGeom>
        </p:spPr>
      </p:pic>
    </p:spTree>
    <p:extLst>
      <p:ext uri="{BB962C8B-B14F-4D97-AF65-F5344CB8AC3E}">
        <p14:creationId xmlns:p14="http://schemas.microsoft.com/office/powerpoint/2010/main" val="104136345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94384"/>
          <a:ext cx="9144000" cy="6973166"/>
          <a:chOff x="0" y="-94384"/>
          <a:chExt cx="9144000" cy="6973166"/>
        </a:xfrm>
      </p:grpSpPr>
      <p:pic>
        <p:nvPicPr>
          <p:cNvPr id="2" name="Slide"/>
          <p:cNvPicPr>
            <a:picLocks noChangeAspect="1"/>
          </p:cNvPicPr>
          <p:nvPr/>
        </p:nvPicPr>
        <p:blipFill>
          <a:blip r:embed="rId2"/>
          <a:stretch>
            <a:fillRect/>
          </a:stretch>
        </p:blipFill>
        <p:spPr>
          <a:xfrm>
            <a:off x="1524000" y="-94384"/>
            <a:ext cx="9144000" cy="7067550"/>
          </a:xfrm>
          <a:prstGeom prst="rect">
            <a:avLst/>
          </a:prstGeom>
        </p:spPr>
      </p:pic>
    </p:spTree>
    <p:extLst>
      <p:ext uri="{BB962C8B-B14F-4D97-AF65-F5344CB8AC3E}">
        <p14:creationId xmlns:p14="http://schemas.microsoft.com/office/powerpoint/2010/main" val="305909448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71B878-3C78-EE40-A6B7-D91E4B5AE6AC}"/>
              </a:ext>
            </a:extLst>
          </p:cNvPr>
          <p:cNvSpPr>
            <a:spLocks noGrp="1"/>
          </p:cNvSpPr>
          <p:nvPr>
            <p:ph type="title"/>
          </p:nvPr>
        </p:nvSpPr>
        <p:spPr/>
        <p:txBody>
          <a:bodyPr/>
          <a:lstStyle/>
          <a:p>
            <a:r>
              <a:rPr lang="en-US" dirty="0"/>
              <a:t>Are workers within communities more “successful”?</a:t>
            </a:r>
          </a:p>
        </p:txBody>
      </p:sp>
      <p:sp>
        <p:nvSpPr>
          <p:cNvPr id="3" name="Text Placeholder 2">
            <a:extLst>
              <a:ext uri="{FF2B5EF4-FFF2-40B4-BE49-F238E27FC236}">
                <a16:creationId xmlns:a16="http://schemas.microsoft.com/office/drawing/2014/main" id="{D971866B-7EA1-6841-8E91-DE46B01F3ED1}"/>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21204491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94384"/>
          <a:ext cx="9144000" cy="6973166"/>
          <a:chOff x="0" y="-94384"/>
          <a:chExt cx="9144000" cy="6973166"/>
        </a:xfrm>
      </p:grpSpPr>
      <p:pic>
        <p:nvPicPr>
          <p:cNvPr id="2" name="Slide"/>
          <p:cNvPicPr>
            <a:picLocks noChangeAspect="1"/>
          </p:cNvPicPr>
          <p:nvPr/>
        </p:nvPicPr>
        <p:blipFill>
          <a:blip r:embed="rId2"/>
          <a:stretch>
            <a:fillRect/>
          </a:stretch>
        </p:blipFill>
        <p:spPr>
          <a:xfrm>
            <a:off x="1524000" y="-94384"/>
            <a:ext cx="9144000" cy="7067550"/>
          </a:xfrm>
          <a:prstGeom prst="rect">
            <a:avLst/>
          </a:prstGeom>
        </p:spPr>
      </p:pic>
    </p:spTree>
    <p:extLst>
      <p:ext uri="{BB962C8B-B14F-4D97-AF65-F5344CB8AC3E}">
        <p14:creationId xmlns:p14="http://schemas.microsoft.com/office/powerpoint/2010/main" val="81015022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94384"/>
          <a:ext cx="9144000" cy="6973166"/>
          <a:chOff x="0" y="-94384"/>
          <a:chExt cx="9144000" cy="6973166"/>
        </a:xfrm>
      </p:grpSpPr>
      <p:pic>
        <p:nvPicPr>
          <p:cNvPr id="2" name="Slide"/>
          <p:cNvPicPr>
            <a:picLocks noChangeAspect="1"/>
          </p:cNvPicPr>
          <p:nvPr/>
        </p:nvPicPr>
        <p:blipFill>
          <a:blip r:embed="rId2"/>
          <a:stretch>
            <a:fillRect/>
          </a:stretch>
        </p:blipFill>
        <p:spPr>
          <a:xfrm>
            <a:off x="1524000" y="-94384"/>
            <a:ext cx="9144000" cy="7067550"/>
          </a:xfrm>
          <a:prstGeom prst="rect">
            <a:avLst/>
          </a:prstGeom>
        </p:spPr>
      </p:pic>
      <p:sp>
        <p:nvSpPr>
          <p:cNvPr id="3" name="Rectangle 2">
            <a:extLst>
              <a:ext uri="{FF2B5EF4-FFF2-40B4-BE49-F238E27FC236}">
                <a16:creationId xmlns:a16="http://schemas.microsoft.com/office/drawing/2014/main" id="{FB2CC29A-E210-DA4C-AC02-59B083D165EE}"/>
              </a:ext>
            </a:extLst>
          </p:cNvPr>
          <p:cNvSpPr/>
          <p:nvPr/>
        </p:nvSpPr>
        <p:spPr>
          <a:xfrm>
            <a:off x="2225310" y="4879497"/>
            <a:ext cx="7646973" cy="11247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04976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527256"/>
            <a:ext cx="9144000" cy="990600"/>
          </a:xfrm>
        </p:spPr>
        <p:txBody>
          <a:bodyPr>
            <a:noAutofit/>
          </a:bodyPr>
          <a:lstStyle/>
          <a:p>
            <a:r>
              <a:rPr lang="en-US" sz="3600" dirty="0">
                <a:latin typeface="Optima" panose="02000503060000020004" pitchFamily="2" charset="0"/>
                <a:cs typeface="Avenir Heavy"/>
              </a:rPr>
              <a:t>Connected Workers Find HITs Earlier</a:t>
            </a:r>
          </a:p>
        </p:txBody>
      </p:sp>
      <p:graphicFrame>
        <p:nvGraphicFramePr>
          <p:cNvPr id="4" name="Chart 3"/>
          <p:cNvGraphicFramePr/>
          <p:nvPr/>
        </p:nvGraphicFramePr>
        <p:xfrm>
          <a:off x="1869146" y="2159367"/>
          <a:ext cx="8304302" cy="3622743"/>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76596102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9DC72-FE60-F440-B3E6-CA72637A0B10}"/>
              </a:ext>
            </a:extLst>
          </p:cNvPr>
          <p:cNvSpPr>
            <a:spLocks noGrp="1"/>
          </p:cNvSpPr>
          <p:nvPr>
            <p:ph type="title"/>
          </p:nvPr>
        </p:nvSpPr>
        <p:spPr/>
        <p:txBody>
          <a:bodyPr/>
          <a:lstStyle/>
          <a:p>
            <a:r>
              <a:rPr lang="en-US" dirty="0">
                <a:cs typeface="Calibri" panose="020F0502020204030204" pitchFamily="34" charset="0"/>
              </a:rPr>
              <a:t>Discussion</a:t>
            </a:r>
          </a:p>
        </p:txBody>
      </p:sp>
      <p:sp>
        <p:nvSpPr>
          <p:cNvPr id="3" name="Content Placeholder 2">
            <a:extLst>
              <a:ext uri="{FF2B5EF4-FFF2-40B4-BE49-F238E27FC236}">
                <a16:creationId xmlns:a16="http://schemas.microsoft.com/office/drawing/2014/main" id="{D365CB8C-0D00-5F42-B31C-0664608D1E4A}"/>
              </a:ext>
            </a:extLst>
          </p:cNvPr>
          <p:cNvSpPr>
            <a:spLocks noGrp="1"/>
          </p:cNvSpPr>
          <p:nvPr>
            <p:ph idx="1"/>
          </p:nvPr>
        </p:nvSpPr>
        <p:spPr/>
        <p:txBody>
          <a:bodyPr/>
          <a:lstStyle/>
          <a:p>
            <a:r>
              <a:rPr lang="en-US" dirty="0">
                <a:latin typeface="Calibri" panose="020F0502020204030204" pitchFamily="34" charset="0"/>
                <a:cs typeface="Calibri" panose="020F0502020204030204" pitchFamily="34" charset="0"/>
              </a:rPr>
              <a:t>What are the implications of this study?</a:t>
            </a:r>
          </a:p>
          <a:p>
            <a:endParaRPr lang="en-US"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What do you think the fact that there are communication networks would affect the way we think of crowdsourcing?</a:t>
            </a:r>
          </a:p>
        </p:txBody>
      </p:sp>
      <p:pic>
        <p:nvPicPr>
          <p:cNvPr id="5" name="Picture 4">
            <a:extLst>
              <a:ext uri="{FF2B5EF4-FFF2-40B4-BE49-F238E27FC236}">
                <a16:creationId xmlns:a16="http://schemas.microsoft.com/office/drawing/2014/main" id="{49D265EC-8658-4659-F739-01F4AD7E0CE6}"/>
              </a:ext>
            </a:extLst>
          </p:cNvPr>
          <p:cNvPicPr>
            <a:picLocks noChangeAspect="1"/>
          </p:cNvPicPr>
          <p:nvPr/>
        </p:nvPicPr>
        <p:blipFill>
          <a:blip r:embed="rId3"/>
          <a:stretch>
            <a:fillRect/>
          </a:stretch>
        </p:blipFill>
        <p:spPr>
          <a:xfrm>
            <a:off x="998837" y="3882836"/>
            <a:ext cx="9108989" cy="2429064"/>
          </a:xfrm>
          <a:prstGeom prst="rect">
            <a:avLst/>
          </a:prstGeom>
        </p:spPr>
      </p:pic>
    </p:spTree>
    <p:extLst>
      <p:ext uri="{BB962C8B-B14F-4D97-AF65-F5344CB8AC3E}">
        <p14:creationId xmlns:p14="http://schemas.microsoft.com/office/powerpoint/2010/main" val="120041024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08D25DD-CD80-6E44-89AE-F3EB82BDE042}"/>
              </a:ext>
            </a:extLst>
          </p:cNvPr>
          <p:cNvSpPr>
            <a:spLocks noGrp="1"/>
          </p:cNvSpPr>
          <p:nvPr>
            <p:ph type="title"/>
          </p:nvPr>
        </p:nvSpPr>
        <p:spPr/>
        <p:txBody>
          <a:bodyPr/>
          <a:lstStyle/>
          <a:p>
            <a:r>
              <a:rPr lang="en-US" dirty="0"/>
              <a:t>How Many Workers are There?</a:t>
            </a:r>
          </a:p>
        </p:txBody>
      </p:sp>
      <p:sp>
        <p:nvSpPr>
          <p:cNvPr id="5" name="Text Placeholder 4">
            <a:extLst>
              <a:ext uri="{FF2B5EF4-FFF2-40B4-BE49-F238E27FC236}">
                <a16:creationId xmlns:a16="http://schemas.microsoft.com/office/drawing/2014/main" id="{0B607B27-1D0D-6E41-B3A5-DB5794CD906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86762568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9F6181-8819-5843-BB04-898A43F74224}"/>
              </a:ext>
            </a:extLst>
          </p:cNvPr>
          <p:cNvSpPr>
            <a:spLocks noGrp="1"/>
          </p:cNvSpPr>
          <p:nvPr>
            <p:ph type="title"/>
          </p:nvPr>
        </p:nvSpPr>
        <p:spPr/>
        <p:txBody>
          <a:bodyPr/>
          <a:lstStyle/>
          <a:p>
            <a:r>
              <a:rPr lang="en-US" dirty="0">
                <a:cs typeface="Calibri" panose="020F0502020204030204" pitchFamily="34" charset="0"/>
              </a:rPr>
              <a:t>How Many Fishes are in the Lake?</a:t>
            </a:r>
          </a:p>
        </p:txBody>
      </p:sp>
      <p:sp>
        <p:nvSpPr>
          <p:cNvPr id="4" name="Rectangle 3">
            <a:extLst>
              <a:ext uri="{FF2B5EF4-FFF2-40B4-BE49-F238E27FC236}">
                <a16:creationId xmlns:a16="http://schemas.microsoft.com/office/drawing/2014/main" id="{24A7F656-833C-FB49-B4E8-E4F42441519D}"/>
              </a:ext>
            </a:extLst>
          </p:cNvPr>
          <p:cNvSpPr/>
          <p:nvPr/>
        </p:nvSpPr>
        <p:spPr>
          <a:xfrm>
            <a:off x="1473199" y="2472266"/>
            <a:ext cx="3403601" cy="3268134"/>
          </a:xfrm>
          <a:prstGeom prst="rect">
            <a:avLst/>
          </a:prstGeom>
          <a:solidFill>
            <a:srgbClr val="00B0F0">
              <a:alpha val="29000"/>
            </a:srgb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60284925-5D3E-1442-BB9D-FBBF80F10584}"/>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0" b="99556" l="1778" r="99556"/>
                    </a14:imgEffect>
                  </a14:imgLayer>
                </a14:imgProps>
              </a:ext>
            </a:extLst>
          </a:blip>
          <a:stretch>
            <a:fillRect/>
          </a:stretch>
        </p:blipFill>
        <p:spPr>
          <a:xfrm>
            <a:off x="1684865" y="2472266"/>
            <a:ext cx="973667" cy="973667"/>
          </a:xfrm>
          <a:prstGeom prst="rect">
            <a:avLst/>
          </a:prstGeom>
        </p:spPr>
      </p:pic>
      <p:pic>
        <p:nvPicPr>
          <p:cNvPr id="7" name="Picture 6">
            <a:extLst>
              <a:ext uri="{FF2B5EF4-FFF2-40B4-BE49-F238E27FC236}">
                <a16:creationId xmlns:a16="http://schemas.microsoft.com/office/drawing/2014/main" id="{49B77F8B-B015-6B4F-BD74-A43E847BD112}"/>
              </a:ext>
            </a:extLst>
          </p:cNvPr>
          <p:cNvPicPr>
            <a:picLocks noChangeAspect="1"/>
          </p:cNvPicPr>
          <p:nvPr/>
        </p:nvPicPr>
        <p:blipFill>
          <a:blip r:embed="rId2">
            <a:extLst>
              <a:ext uri="{BEBA8EAE-BF5A-486C-A8C5-ECC9F3942E4B}">
                <a14:imgProps xmlns:a14="http://schemas.microsoft.com/office/drawing/2010/main">
                  <a14:imgLayer r:embed="rId4">
                    <a14:imgEffect>
                      <a14:backgroundRemoval t="0" b="99556" l="1778" r="99556"/>
                    </a14:imgEffect>
                  </a14:imgLayer>
                </a14:imgProps>
              </a:ext>
            </a:extLst>
          </a:blip>
          <a:stretch>
            <a:fillRect/>
          </a:stretch>
        </p:blipFill>
        <p:spPr>
          <a:xfrm>
            <a:off x="2048928" y="3126582"/>
            <a:ext cx="973667" cy="973667"/>
          </a:xfrm>
          <a:prstGeom prst="rect">
            <a:avLst/>
          </a:prstGeom>
        </p:spPr>
      </p:pic>
      <p:pic>
        <p:nvPicPr>
          <p:cNvPr id="8" name="Picture 7">
            <a:extLst>
              <a:ext uri="{FF2B5EF4-FFF2-40B4-BE49-F238E27FC236}">
                <a16:creationId xmlns:a16="http://schemas.microsoft.com/office/drawing/2014/main" id="{659C1073-0398-7541-AC96-F05E3464194D}"/>
              </a:ext>
            </a:extLst>
          </p:cNvPr>
          <p:cNvPicPr>
            <a:picLocks noChangeAspect="1"/>
          </p:cNvPicPr>
          <p:nvPr/>
        </p:nvPicPr>
        <p:blipFill>
          <a:blip r:embed="rId2">
            <a:extLst>
              <a:ext uri="{BEBA8EAE-BF5A-486C-A8C5-ECC9F3942E4B}">
                <a14:imgProps xmlns:a14="http://schemas.microsoft.com/office/drawing/2010/main">
                  <a14:imgLayer r:embed="rId4">
                    <a14:imgEffect>
                      <a14:backgroundRemoval t="0" b="99556" l="1778" r="99556"/>
                    </a14:imgEffect>
                  </a14:imgLayer>
                </a14:imgProps>
              </a:ext>
            </a:extLst>
          </a:blip>
          <a:stretch>
            <a:fillRect/>
          </a:stretch>
        </p:blipFill>
        <p:spPr>
          <a:xfrm>
            <a:off x="2899831" y="3361268"/>
            <a:ext cx="973667" cy="973667"/>
          </a:xfrm>
          <a:prstGeom prst="rect">
            <a:avLst/>
          </a:prstGeom>
        </p:spPr>
      </p:pic>
      <p:pic>
        <p:nvPicPr>
          <p:cNvPr id="9" name="Picture 8">
            <a:extLst>
              <a:ext uri="{FF2B5EF4-FFF2-40B4-BE49-F238E27FC236}">
                <a16:creationId xmlns:a16="http://schemas.microsoft.com/office/drawing/2014/main" id="{FAF0EE1A-C677-E64B-B593-2557C4AA5FAD}"/>
              </a:ext>
            </a:extLst>
          </p:cNvPr>
          <p:cNvPicPr>
            <a:picLocks noChangeAspect="1"/>
          </p:cNvPicPr>
          <p:nvPr/>
        </p:nvPicPr>
        <p:blipFill>
          <a:blip r:embed="rId2">
            <a:extLst>
              <a:ext uri="{BEBA8EAE-BF5A-486C-A8C5-ECC9F3942E4B}">
                <a14:imgProps xmlns:a14="http://schemas.microsoft.com/office/drawing/2010/main">
                  <a14:imgLayer r:embed="rId4">
                    <a14:imgEffect>
                      <a14:backgroundRemoval t="0" b="99556" l="1778" r="99556"/>
                    </a14:imgEffect>
                  </a14:imgLayer>
                </a14:imgProps>
              </a:ext>
            </a:extLst>
          </a:blip>
          <a:stretch>
            <a:fillRect/>
          </a:stretch>
        </p:blipFill>
        <p:spPr>
          <a:xfrm>
            <a:off x="1926164" y="4067703"/>
            <a:ext cx="973667" cy="973667"/>
          </a:xfrm>
          <a:prstGeom prst="rect">
            <a:avLst/>
          </a:prstGeom>
        </p:spPr>
      </p:pic>
      <p:pic>
        <p:nvPicPr>
          <p:cNvPr id="10" name="Picture 9">
            <a:extLst>
              <a:ext uri="{FF2B5EF4-FFF2-40B4-BE49-F238E27FC236}">
                <a16:creationId xmlns:a16="http://schemas.microsoft.com/office/drawing/2014/main" id="{E2C15BF2-D2D7-3D47-A0DC-9C8D1B1F1653}"/>
              </a:ext>
            </a:extLst>
          </p:cNvPr>
          <p:cNvPicPr>
            <a:picLocks noChangeAspect="1"/>
          </p:cNvPicPr>
          <p:nvPr/>
        </p:nvPicPr>
        <p:blipFill>
          <a:blip r:embed="rId2">
            <a:extLst>
              <a:ext uri="{BEBA8EAE-BF5A-486C-A8C5-ECC9F3942E4B}">
                <a14:imgProps xmlns:a14="http://schemas.microsoft.com/office/drawing/2010/main">
                  <a14:imgLayer r:embed="rId4">
                    <a14:imgEffect>
                      <a14:backgroundRemoval t="0" b="99556" l="1778" r="99556"/>
                    </a14:imgEffect>
                  </a14:imgLayer>
                </a14:imgProps>
              </a:ext>
            </a:extLst>
          </a:blip>
          <a:stretch>
            <a:fillRect/>
          </a:stretch>
        </p:blipFill>
        <p:spPr>
          <a:xfrm>
            <a:off x="1356778" y="3577165"/>
            <a:ext cx="973667" cy="973667"/>
          </a:xfrm>
          <a:prstGeom prst="rect">
            <a:avLst/>
          </a:prstGeom>
        </p:spPr>
      </p:pic>
      <p:pic>
        <p:nvPicPr>
          <p:cNvPr id="11" name="Picture 10">
            <a:extLst>
              <a:ext uri="{FF2B5EF4-FFF2-40B4-BE49-F238E27FC236}">
                <a16:creationId xmlns:a16="http://schemas.microsoft.com/office/drawing/2014/main" id="{89A01457-88DB-D449-AAFE-B46982B35436}"/>
              </a:ext>
            </a:extLst>
          </p:cNvPr>
          <p:cNvPicPr>
            <a:picLocks noChangeAspect="1"/>
          </p:cNvPicPr>
          <p:nvPr/>
        </p:nvPicPr>
        <p:blipFill>
          <a:blip r:embed="rId2">
            <a:extLst>
              <a:ext uri="{BEBA8EAE-BF5A-486C-A8C5-ECC9F3942E4B}">
                <a14:imgProps xmlns:a14="http://schemas.microsoft.com/office/drawing/2010/main">
                  <a14:imgLayer r:embed="rId4">
                    <a14:imgEffect>
                      <a14:backgroundRemoval t="0" b="99556" l="1778" r="99556"/>
                    </a14:imgEffect>
                  </a14:imgLayer>
                </a14:imgProps>
              </a:ext>
            </a:extLst>
          </a:blip>
          <a:stretch>
            <a:fillRect/>
          </a:stretch>
        </p:blipFill>
        <p:spPr>
          <a:xfrm>
            <a:off x="1530342" y="4678095"/>
            <a:ext cx="973667" cy="973667"/>
          </a:xfrm>
          <a:prstGeom prst="rect">
            <a:avLst/>
          </a:prstGeom>
        </p:spPr>
      </p:pic>
      <p:pic>
        <p:nvPicPr>
          <p:cNvPr id="12" name="Picture 11">
            <a:extLst>
              <a:ext uri="{FF2B5EF4-FFF2-40B4-BE49-F238E27FC236}">
                <a16:creationId xmlns:a16="http://schemas.microsoft.com/office/drawing/2014/main" id="{018363B2-33DE-114D-83CF-E788D3C50269}"/>
              </a:ext>
            </a:extLst>
          </p:cNvPr>
          <p:cNvPicPr>
            <a:picLocks noChangeAspect="1"/>
          </p:cNvPicPr>
          <p:nvPr/>
        </p:nvPicPr>
        <p:blipFill>
          <a:blip r:embed="rId2">
            <a:extLst>
              <a:ext uri="{BEBA8EAE-BF5A-486C-A8C5-ECC9F3942E4B}">
                <a14:imgProps xmlns:a14="http://schemas.microsoft.com/office/drawing/2010/main">
                  <a14:imgLayer r:embed="rId4">
                    <a14:imgEffect>
                      <a14:backgroundRemoval t="0" b="99556" l="1778" r="99556"/>
                    </a14:imgEffect>
                  </a14:imgLayer>
                </a14:imgProps>
              </a:ext>
            </a:extLst>
          </a:blip>
          <a:stretch>
            <a:fillRect/>
          </a:stretch>
        </p:blipFill>
        <p:spPr>
          <a:xfrm>
            <a:off x="2529418" y="4765277"/>
            <a:ext cx="973667" cy="973667"/>
          </a:xfrm>
          <a:prstGeom prst="rect">
            <a:avLst/>
          </a:prstGeom>
        </p:spPr>
      </p:pic>
      <p:pic>
        <p:nvPicPr>
          <p:cNvPr id="13" name="Picture 12">
            <a:extLst>
              <a:ext uri="{FF2B5EF4-FFF2-40B4-BE49-F238E27FC236}">
                <a16:creationId xmlns:a16="http://schemas.microsoft.com/office/drawing/2014/main" id="{AC7DBCEA-AFFB-3E4F-AE29-A14E078CF1F2}"/>
              </a:ext>
            </a:extLst>
          </p:cNvPr>
          <p:cNvPicPr>
            <a:picLocks noChangeAspect="1"/>
          </p:cNvPicPr>
          <p:nvPr/>
        </p:nvPicPr>
        <p:blipFill>
          <a:blip r:embed="rId2">
            <a:extLst>
              <a:ext uri="{BEBA8EAE-BF5A-486C-A8C5-ECC9F3942E4B}">
                <a14:imgProps xmlns:a14="http://schemas.microsoft.com/office/drawing/2010/main">
                  <a14:imgLayer r:embed="rId4">
                    <a14:imgEffect>
                      <a14:backgroundRemoval t="0" b="99556" l="1778" r="99556"/>
                    </a14:imgEffect>
                  </a14:imgLayer>
                </a14:imgProps>
              </a:ext>
            </a:extLst>
          </a:blip>
          <a:stretch>
            <a:fillRect/>
          </a:stretch>
        </p:blipFill>
        <p:spPr>
          <a:xfrm>
            <a:off x="3346451" y="4576497"/>
            <a:ext cx="973667" cy="973667"/>
          </a:xfrm>
          <a:prstGeom prst="rect">
            <a:avLst/>
          </a:prstGeom>
        </p:spPr>
      </p:pic>
      <p:pic>
        <p:nvPicPr>
          <p:cNvPr id="14" name="Picture 13">
            <a:extLst>
              <a:ext uri="{FF2B5EF4-FFF2-40B4-BE49-F238E27FC236}">
                <a16:creationId xmlns:a16="http://schemas.microsoft.com/office/drawing/2014/main" id="{3EBC891F-74B0-0E48-BF45-D2ECFAA2950A}"/>
              </a:ext>
            </a:extLst>
          </p:cNvPr>
          <p:cNvPicPr>
            <a:picLocks noChangeAspect="1"/>
          </p:cNvPicPr>
          <p:nvPr/>
        </p:nvPicPr>
        <p:blipFill>
          <a:blip r:embed="rId2">
            <a:extLst>
              <a:ext uri="{BEBA8EAE-BF5A-486C-A8C5-ECC9F3942E4B}">
                <a14:imgProps xmlns:a14="http://schemas.microsoft.com/office/drawing/2010/main">
                  <a14:imgLayer r:embed="rId4">
                    <a14:imgEffect>
                      <a14:backgroundRemoval t="0" b="99556" l="1778" r="99556"/>
                    </a14:imgEffect>
                  </a14:imgLayer>
                </a14:imgProps>
              </a:ext>
            </a:extLst>
          </a:blip>
          <a:stretch>
            <a:fillRect/>
          </a:stretch>
        </p:blipFill>
        <p:spPr>
          <a:xfrm>
            <a:off x="2783418" y="4067703"/>
            <a:ext cx="973667" cy="973667"/>
          </a:xfrm>
          <a:prstGeom prst="rect">
            <a:avLst/>
          </a:prstGeom>
        </p:spPr>
      </p:pic>
      <p:pic>
        <p:nvPicPr>
          <p:cNvPr id="15" name="Picture 14">
            <a:extLst>
              <a:ext uri="{FF2B5EF4-FFF2-40B4-BE49-F238E27FC236}">
                <a16:creationId xmlns:a16="http://schemas.microsoft.com/office/drawing/2014/main" id="{04E19382-5751-FC4B-B1E5-B7B385AB34E8}"/>
              </a:ext>
            </a:extLst>
          </p:cNvPr>
          <p:cNvPicPr>
            <a:picLocks noChangeAspect="1"/>
          </p:cNvPicPr>
          <p:nvPr/>
        </p:nvPicPr>
        <p:blipFill>
          <a:blip r:embed="rId2">
            <a:extLst>
              <a:ext uri="{BEBA8EAE-BF5A-486C-A8C5-ECC9F3942E4B}">
                <a14:imgProps xmlns:a14="http://schemas.microsoft.com/office/drawing/2010/main">
                  <a14:imgLayer r:embed="rId4">
                    <a14:imgEffect>
                      <a14:backgroundRemoval t="0" b="99556" l="1778" r="99556"/>
                    </a14:imgEffect>
                  </a14:imgLayer>
                </a14:imgProps>
              </a:ext>
            </a:extLst>
          </a:blip>
          <a:stretch>
            <a:fillRect/>
          </a:stretch>
        </p:blipFill>
        <p:spPr>
          <a:xfrm>
            <a:off x="3647019" y="3932766"/>
            <a:ext cx="973667" cy="973667"/>
          </a:xfrm>
          <a:prstGeom prst="rect">
            <a:avLst/>
          </a:prstGeom>
        </p:spPr>
      </p:pic>
      <p:pic>
        <p:nvPicPr>
          <p:cNvPr id="16" name="Picture 15">
            <a:extLst>
              <a:ext uri="{FF2B5EF4-FFF2-40B4-BE49-F238E27FC236}">
                <a16:creationId xmlns:a16="http://schemas.microsoft.com/office/drawing/2014/main" id="{0750BB3F-7735-9745-A553-BA67CC035205}"/>
              </a:ext>
            </a:extLst>
          </p:cNvPr>
          <p:cNvPicPr>
            <a:picLocks noChangeAspect="1"/>
          </p:cNvPicPr>
          <p:nvPr/>
        </p:nvPicPr>
        <p:blipFill>
          <a:blip r:embed="rId2">
            <a:extLst>
              <a:ext uri="{BEBA8EAE-BF5A-486C-A8C5-ECC9F3942E4B}">
                <a14:imgProps xmlns:a14="http://schemas.microsoft.com/office/drawing/2010/main">
                  <a14:imgLayer r:embed="rId4">
                    <a14:imgEffect>
                      <a14:backgroundRemoval t="0" b="99556" l="1778" r="99556"/>
                    </a14:imgEffect>
                  </a14:imgLayer>
                </a14:imgProps>
              </a:ext>
            </a:extLst>
          </a:blip>
          <a:stretch>
            <a:fillRect/>
          </a:stretch>
        </p:blipFill>
        <p:spPr>
          <a:xfrm>
            <a:off x="3763444" y="3098799"/>
            <a:ext cx="973667" cy="973667"/>
          </a:xfrm>
          <a:prstGeom prst="rect">
            <a:avLst/>
          </a:prstGeom>
        </p:spPr>
      </p:pic>
      <p:pic>
        <p:nvPicPr>
          <p:cNvPr id="17" name="Picture 16">
            <a:extLst>
              <a:ext uri="{FF2B5EF4-FFF2-40B4-BE49-F238E27FC236}">
                <a16:creationId xmlns:a16="http://schemas.microsoft.com/office/drawing/2014/main" id="{84F7449A-A2AD-9040-A4DB-5D46C94862C4}"/>
              </a:ext>
            </a:extLst>
          </p:cNvPr>
          <p:cNvPicPr>
            <a:picLocks noChangeAspect="1"/>
          </p:cNvPicPr>
          <p:nvPr/>
        </p:nvPicPr>
        <p:blipFill>
          <a:blip r:embed="rId2">
            <a:extLst>
              <a:ext uri="{BEBA8EAE-BF5A-486C-A8C5-ECC9F3942E4B}">
                <a14:imgProps xmlns:a14="http://schemas.microsoft.com/office/drawing/2010/main">
                  <a14:imgLayer r:embed="rId4">
                    <a14:imgEffect>
                      <a14:backgroundRemoval t="0" b="99556" l="1778" r="99556"/>
                    </a14:imgEffect>
                  </a14:imgLayer>
                </a14:imgProps>
              </a:ext>
            </a:extLst>
          </a:blip>
          <a:stretch>
            <a:fillRect/>
          </a:stretch>
        </p:blipFill>
        <p:spPr>
          <a:xfrm>
            <a:off x="2847974" y="2607202"/>
            <a:ext cx="973667" cy="973667"/>
          </a:xfrm>
          <a:prstGeom prst="rect">
            <a:avLst/>
          </a:prstGeom>
        </p:spPr>
      </p:pic>
      <p:pic>
        <p:nvPicPr>
          <p:cNvPr id="18" name="Picture 17">
            <a:extLst>
              <a:ext uri="{FF2B5EF4-FFF2-40B4-BE49-F238E27FC236}">
                <a16:creationId xmlns:a16="http://schemas.microsoft.com/office/drawing/2014/main" id="{B9376766-FB7A-A546-A910-B99BAFE42A71}"/>
              </a:ext>
            </a:extLst>
          </p:cNvPr>
          <p:cNvPicPr>
            <a:picLocks noChangeAspect="1"/>
          </p:cNvPicPr>
          <p:nvPr/>
        </p:nvPicPr>
        <p:blipFill>
          <a:blip r:embed="rId2">
            <a:extLst>
              <a:ext uri="{BEBA8EAE-BF5A-486C-A8C5-ECC9F3942E4B}">
                <a14:imgProps xmlns:a14="http://schemas.microsoft.com/office/drawing/2010/main">
                  <a14:imgLayer r:embed="rId4">
                    <a14:imgEffect>
                      <a14:backgroundRemoval t="0" b="99556" l="1778" r="99556"/>
                    </a14:imgEffect>
                  </a14:imgLayer>
                </a14:imgProps>
              </a:ext>
            </a:extLst>
          </a:blip>
          <a:stretch>
            <a:fillRect/>
          </a:stretch>
        </p:blipFill>
        <p:spPr>
          <a:xfrm>
            <a:off x="3624812" y="2423579"/>
            <a:ext cx="973667" cy="973667"/>
          </a:xfrm>
          <a:prstGeom prst="rect">
            <a:avLst/>
          </a:prstGeom>
        </p:spPr>
      </p:pic>
      <p:pic>
        <p:nvPicPr>
          <p:cNvPr id="19" name="Picture 18">
            <a:extLst>
              <a:ext uri="{FF2B5EF4-FFF2-40B4-BE49-F238E27FC236}">
                <a16:creationId xmlns:a16="http://schemas.microsoft.com/office/drawing/2014/main" id="{5D2D70F4-21BE-154A-AA87-E8713A68C8B7}"/>
              </a:ext>
            </a:extLst>
          </p:cNvPr>
          <p:cNvPicPr>
            <a:picLocks noChangeAspect="1"/>
          </p:cNvPicPr>
          <p:nvPr/>
        </p:nvPicPr>
        <p:blipFill>
          <a:blip r:embed="rId2">
            <a:extLst>
              <a:ext uri="{BEBA8EAE-BF5A-486C-A8C5-ECC9F3942E4B}">
                <a14:imgProps xmlns:a14="http://schemas.microsoft.com/office/drawing/2010/main">
                  <a14:imgLayer r:embed="rId5">
                    <a14:imgEffect>
                      <a14:backgroundRemoval t="0" b="99556" l="1778" r="99556"/>
                    </a14:imgEffect>
                  </a14:imgLayer>
                </a14:imgProps>
              </a:ext>
            </a:extLst>
          </a:blip>
          <a:stretch>
            <a:fillRect/>
          </a:stretch>
        </p:blipFill>
        <p:spPr>
          <a:xfrm>
            <a:off x="3989930" y="4934744"/>
            <a:ext cx="973667" cy="973667"/>
          </a:xfrm>
          <a:prstGeom prst="rect">
            <a:avLst/>
          </a:prstGeom>
        </p:spPr>
      </p:pic>
    </p:spTree>
    <p:extLst>
      <p:ext uri="{BB962C8B-B14F-4D97-AF65-F5344CB8AC3E}">
        <p14:creationId xmlns:p14="http://schemas.microsoft.com/office/powerpoint/2010/main" val="30387174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F4865B-D49E-8141-90EF-237949012F43}"/>
              </a:ext>
            </a:extLst>
          </p:cNvPr>
          <p:cNvSpPr>
            <a:spLocks noGrp="1"/>
          </p:cNvSpPr>
          <p:nvPr>
            <p:ph type="title"/>
          </p:nvPr>
        </p:nvSpPr>
        <p:spPr/>
        <p:txBody>
          <a:bodyPr/>
          <a:lstStyle/>
          <a:p>
            <a:r>
              <a:rPr lang="en-US" dirty="0"/>
              <a:t>About Assignment 1</a:t>
            </a:r>
          </a:p>
        </p:txBody>
      </p:sp>
      <p:sp>
        <p:nvSpPr>
          <p:cNvPr id="3" name="Content Placeholder 2">
            <a:extLst>
              <a:ext uri="{FF2B5EF4-FFF2-40B4-BE49-F238E27FC236}">
                <a16:creationId xmlns:a16="http://schemas.microsoft.com/office/drawing/2014/main" id="{4E6A8061-2431-5143-9445-ECAC70A383F5}"/>
              </a:ext>
            </a:extLst>
          </p:cNvPr>
          <p:cNvSpPr>
            <a:spLocks noGrp="1"/>
          </p:cNvSpPr>
          <p:nvPr>
            <p:ph idx="1"/>
          </p:nvPr>
        </p:nvSpPr>
        <p:spPr>
          <a:xfrm>
            <a:off x="838200" y="1825625"/>
            <a:ext cx="5603060" cy="4351338"/>
          </a:xfrm>
        </p:spPr>
        <p:txBody>
          <a:bodyPr/>
          <a:lstStyle/>
          <a:p>
            <a:r>
              <a:rPr lang="en-US" dirty="0"/>
              <a:t>Motivated by this post:</a:t>
            </a:r>
          </a:p>
          <a:p>
            <a:pPr lvl="1"/>
            <a:r>
              <a:rPr lang="en-US" dirty="0">
                <a:hlinkClick r:id="rId2"/>
              </a:rPr>
              <a:t>My </a:t>
            </a:r>
            <a:r>
              <a:rPr lang="en-US" dirty="0" err="1">
                <a:hlinkClick r:id="rId2"/>
              </a:rPr>
              <a:t>MTurk</a:t>
            </a:r>
            <a:r>
              <a:rPr lang="en-US" dirty="0">
                <a:hlinkClick r:id="rId2"/>
              </a:rPr>
              <a:t> (half) Workday</a:t>
            </a:r>
            <a:r>
              <a:rPr lang="en-US" dirty="0"/>
              <a:t>. Jeff Bigham</a:t>
            </a:r>
          </a:p>
          <a:p>
            <a:pPr lvl="1"/>
            <a:endParaRPr lang="en-US" dirty="0"/>
          </a:p>
          <a:p>
            <a:r>
              <a:rPr lang="en-US" dirty="0"/>
              <a:t>How much do you earn per hour?</a:t>
            </a:r>
          </a:p>
        </p:txBody>
      </p:sp>
      <p:sp>
        <p:nvSpPr>
          <p:cNvPr id="5" name="TextBox 4">
            <a:extLst>
              <a:ext uri="{FF2B5EF4-FFF2-40B4-BE49-F238E27FC236}">
                <a16:creationId xmlns:a16="http://schemas.microsoft.com/office/drawing/2014/main" id="{48036E31-B13F-8140-AE4A-4D94E463ACCB}"/>
              </a:ext>
            </a:extLst>
          </p:cNvPr>
          <p:cNvSpPr txBox="1"/>
          <p:nvPr/>
        </p:nvSpPr>
        <p:spPr>
          <a:xfrm>
            <a:off x="6766074" y="4918693"/>
            <a:ext cx="1837362" cy="1200329"/>
          </a:xfrm>
          <a:prstGeom prst="rect">
            <a:avLst/>
          </a:prstGeom>
          <a:noFill/>
        </p:spPr>
        <p:txBody>
          <a:bodyPr wrap="none" rtlCol="0">
            <a:spAutoFit/>
          </a:bodyPr>
          <a:lstStyle/>
          <a:p>
            <a:r>
              <a:rPr lang="en-US" sz="2400" dirty="0"/>
              <a:t>Mean: 2.88  </a:t>
            </a:r>
          </a:p>
          <a:p>
            <a:endParaRPr lang="en-US" sz="2400" dirty="0"/>
          </a:p>
          <a:p>
            <a:r>
              <a:rPr lang="en-US" sz="2400" dirty="0"/>
              <a:t>Median: 1.90</a:t>
            </a:r>
          </a:p>
        </p:txBody>
      </p:sp>
      <p:graphicFrame>
        <p:nvGraphicFramePr>
          <p:cNvPr id="4" name="Table 3">
            <a:extLst>
              <a:ext uri="{FF2B5EF4-FFF2-40B4-BE49-F238E27FC236}">
                <a16:creationId xmlns:a16="http://schemas.microsoft.com/office/drawing/2014/main" id="{A9D428F7-FCC0-CDDF-53C9-09F726F3428A}"/>
              </a:ext>
            </a:extLst>
          </p:cNvPr>
          <p:cNvGraphicFramePr>
            <a:graphicFrameLocks noGrp="1"/>
          </p:cNvGraphicFramePr>
          <p:nvPr>
            <p:extLst>
              <p:ext uri="{D42A27DB-BD31-4B8C-83A1-F6EECF244321}">
                <p14:modId xmlns:p14="http://schemas.microsoft.com/office/powerpoint/2010/main" val="2322168322"/>
              </p:ext>
            </p:extLst>
          </p:nvPr>
        </p:nvGraphicFramePr>
        <p:xfrm>
          <a:off x="1527314" y="3888740"/>
          <a:ext cx="3810000" cy="2788920"/>
        </p:xfrm>
        <a:graphic>
          <a:graphicData uri="http://schemas.openxmlformats.org/drawingml/2006/table">
            <a:tbl>
              <a:tblPr>
                <a:tableStyleId>{69C7853C-536D-4A76-A0AE-DD22124D55A5}</a:tableStyleId>
              </a:tblPr>
              <a:tblGrid>
                <a:gridCol w="952500">
                  <a:extLst>
                    <a:ext uri="{9D8B030D-6E8A-4147-A177-3AD203B41FA5}">
                      <a16:colId xmlns:a16="http://schemas.microsoft.com/office/drawing/2014/main" val="461177047"/>
                    </a:ext>
                  </a:extLst>
                </a:gridCol>
                <a:gridCol w="952500">
                  <a:extLst>
                    <a:ext uri="{9D8B030D-6E8A-4147-A177-3AD203B41FA5}">
                      <a16:colId xmlns:a16="http://schemas.microsoft.com/office/drawing/2014/main" val="2280733696"/>
                    </a:ext>
                  </a:extLst>
                </a:gridCol>
                <a:gridCol w="952500">
                  <a:extLst>
                    <a:ext uri="{9D8B030D-6E8A-4147-A177-3AD203B41FA5}">
                      <a16:colId xmlns:a16="http://schemas.microsoft.com/office/drawing/2014/main" val="2750385432"/>
                    </a:ext>
                  </a:extLst>
                </a:gridCol>
                <a:gridCol w="952500">
                  <a:extLst>
                    <a:ext uri="{9D8B030D-6E8A-4147-A177-3AD203B41FA5}">
                      <a16:colId xmlns:a16="http://schemas.microsoft.com/office/drawing/2014/main" val="683212539"/>
                    </a:ext>
                  </a:extLst>
                </a:gridCol>
              </a:tblGrid>
              <a:tr h="376947">
                <a:tc>
                  <a:txBody>
                    <a:bodyPr/>
                    <a:lstStyle/>
                    <a:p>
                      <a:pPr algn="r" rtl="0" fontAlgn="b"/>
                      <a:r>
                        <a:rPr lang="en-US" sz="2800">
                          <a:effectLst/>
                        </a:rPr>
                        <a:t>0.04</a:t>
                      </a:r>
                    </a:p>
                  </a:txBody>
                  <a:tcPr marL="28575" marR="28575" marT="19050" marB="19050" anchor="b"/>
                </a:tc>
                <a:tc>
                  <a:txBody>
                    <a:bodyPr/>
                    <a:lstStyle/>
                    <a:p>
                      <a:pPr algn="r" rtl="0" fontAlgn="b"/>
                      <a:r>
                        <a:rPr lang="en-US" sz="2800">
                          <a:effectLst/>
                        </a:rPr>
                        <a:t>1.20</a:t>
                      </a:r>
                    </a:p>
                  </a:txBody>
                  <a:tcPr marL="28575" marR="28575" marT="19050" marB="19050" anchor="b"/>
                </a:tc>
                <a:tc>
                  <a:txBody>
                    <a:bodyPr/>
                    <a:lstStyle/>
                    <a:p>
                      <a:pPr algn="r" rtl="0" fontAlgn="b"/>
                      <a:r>
                        <a:rPr lang="en-US" sz="2800">
                          <a:effectLst/>
                        </a:rPr>
                        <a:t>2.00</a:t>
                      </a:r>
                    </a:p>
                  </a:txBody>
                  <a:tcPr marL="28575" marR="28575" marT="19050" marB="19050" anchor="b"/>
                </a:tc>
                <a:tc>
                  <a:txBody>
                    <a:bodyPr/>
                    <a:lstStyle/>
                    <a:p>
                      <a:pPr algn="r" rtl="0" fontAlgn="b"/>
                      <a:r>
                        <a:rPr lang="en-US" sz="2800">
                          <a:effectLst/>
                        </a:rPr>
                        <a:t>4.40</a:t>
                      </a:r>
                    </a:p>
                  </a:txBody>
                  <a:tcPr marL="28575" marR="28575" marT="19050" marB="19050" anchor="b"/>
                </a:tc>
                <a:extLst>
                  <a:ext uri="{0D108BD9-81ED-4DB2-BD59-A6C34878D82A}">
                    <a16:rowId xmlns:a16="http://schemas.microsoft.com/office/drawing/2014/main" val="4105783760"/>
                  </a:ext>
                </a:extLst>
              </a:tr>
              <a:tr h="200025">
                <a:tc>
                  <a:txBody>
                    <a:bodyPr/>
                    <a:lstStyle/>
                    <a:p>
                      <a:pPr algn="r" rtl="0" fontAlgn="b"/>
                      <a:r>
                        <a:rPr lang="en-US" sz="2800">
                          <a:effectLst/>
                        </a:rPr>
                        <a:t>0.40</a:t>
                      </a:r>
                    </a:p>
                  </a:txBody>
                  <a:tcPr marL="28575" marR="28575" marT="19050" marB="19050" anchor="b"/>
                </a:tc>
                <a:tc>
                  <a:txBody>
                    <a:bodyPr/>
                    <a:lstStyle/>
                    <a:p>
                      <a:pPr algn="r" rtl="0" fontAlgn="b"/>
                      <a:r>
                        <a:rPr lang="en-US" sz="2800">
                          <a:effectLst/>
                        </a:rPr>
                        <a:t>1.30</a:t>
                      </a:r>
                    </a:p>
                  </a:txBody>
                  <a:tcPr marL="28575" marR="28575" marT="19050" marB="19050" anchor="b"/>
                </a:tc>
                <a:tc>
                  <a:txBody>
                    <a:bodyPr/>
                    <a:lstStyle/>
                    <a:p>
                      <a:pPr algn="r" rtl="0" fontAlgn="b"/>
                      <a:r>
                        <a:rPr lang="en-US" sz="2800">
                          <a:effectLst/>
                        </a:rPr>
                        <a:t>2.00</a:t>
                      </a:r>
                    </a:p>
                  </a:txBody>
                  <a:tcPr marL="28575" marR="28575" marT="19050" marB="19050" anchor="b"/>
                </a:tc>
                <a:tc>
                  <a:txBody>
                    <a:bodyPr/>
                    <a:lstStyle/>
                    <a:p>
                      <a:pPr algn="r" rtl="0" fontAlgn="b"/>
                      <a:r>
                        <a:rPr lang="en-US" sz="2800">
                          <a:effectLst/>
                        </a:rPr>
                        <a:t>4.96</a:t>
                      </a:r>
                    </a:p>
                  </a:txBody>
                  <a:tcPr marL="28575" marR="28575" marT="19050" marB="19050" anchor="b"/>
                </a:tc>
                <a:extLst>
                  <a:ext uri="{0D108BD9-81ED-4DB2-BD59-A6C34878D82A}">
                    <a16:rowId xmlns:a16="http://schemas.microsoft.com/office/drawing/2014/main" val="693851446"/>
                  </a:ext>
                </a:extLst>
              </a:tr>
              <a:tr h="200025">
                <a:tc>
                  <a:txBody>
                    <a:bodyPr/>
                    <a:lstStyle/>
                    <a:p>
                      <a:pPr algn="r" rtl="0" fontAlgn="b"/>
                      <a:r>
                        <a:rPr lang="en-US" sz="2800">
                          <a:effectLst/>
                        </a:rPr>
                        <a:t>0.60</a:t>
                      </a:r>
                    </a:p>
                  </a:txBody>
                  <a:tcPr marL="28575" marR="28575" marT="19050" marB="19050" anchor="b"/>
                </a:tc>
                <a:tc>
                  <a:txBody>
                    <a:bodyPr/>
                    <a:lstStyle/>
                    <a:p>
                      <a:pPr algn="r" rtl="0" fontAlgn="b"/>
                      <a:r>
                        <a:rPr lang="en-US" sz="2800">
                          <a:effectLst/>
                        </a:rPr>
                        <a:t>1.32</a:t>
                      </a:r>
                    </a:p>
                  </a:txBody>
                  <a:tcPr marL="28575" marR="28575" marT="19050" marB="19050" anchor="b"/>
                </a:tc>
                <a:tc>
                  <a:txBody>
                    <a:bodyPr/>
                    <a:lstStyle/>
                    <a:p>
                      <a:pPr algn="r" rtl="0" fontAlgn="b"/>
                      <a:r>
                        <a:rPr lang="en-US" sz="2800">
                          <a:effectLst/>
                        </a:rPr>
                        <a:t>2.40</a:t>
                      </a:r>
                    </a:p>
                  </a:txBody>
                  <a:tcPr marL="28575" marR="28575" marT="19050" marB="19050" anchor="b"/>
                </a:tc>
                <a:tc>
                  <a:txBody>
                    <a:bodyPr/>
                    <a:lstStyle/>
                    <a:p>
                      <a:pPr algn="r" rtl="0" fontAlgn="b"/>
                      <a:r>
                        <a:rPr lang="en-US" sz="2800">
                          <a:effectLst/>
                        </a:rPr>
                        <a:t>5.00</a:t>
                      </a:r>
                    </a:p>
                  </a:txBody>
                  <a:tcPr marL="28575" marR="28575" marT="19050" marB="19050" anchor="b"/>
                </a:tc>
                <a:extLst>
                  <a:ext uri="{0D108BD9-81ED-4DB2-BD59-A6C34878D82A}">
                    <a16:rowId xmlns:a16="http://schemas.microsoft.com/office/drawing/2014/main" val="519236301"/>
                  </a:ext>
                </a:extLst>
              </a:tr>
              <a:tr h="200025">
                <a:tc>
                  <a:txBody>
                    <a:bodyPr/>
                    <a:lstStyle/>
                    <a:p>
                      <a:pPr algn="r" rtl="0" fontAlgn="b"/>
                      <a:r>
                        <a:rPr lang="en-US" sz="2800">
                          <a:effectLst/>
                        </a:rPr>
                        <a:t>1.00</a:t>
                      </a:r>
                    </a:p>
                  </a:txBody>
                  <a:tcPr marL="28575" marR="28575" marT="19050" marB="19050" anchor="b"/>
                </a:tc>
                <a:tc>
                  <a:txBody>
                    <a:bodyPr/>
                    <a:lstStyle/>
                    <a:p>
                      <a:pPr algn="r" rtl="0" fontAlgn="b"/>
                      <a:r>
                        <a:rPr lang="en-US" sz="2800">
                          <a:effectLst/>
                        </a:rPr>
                        <a:t>1.50</a:t>
                      </a:r>
                    </a:p>
                  </a:txBody>
                  <a:tcPr marL="28575" marR="28575" marT="19050" marB="19050" anchor="b"/>
                </a:tc>
                <a:tc>
                  <a:txBody>
                    <a:bodyPr/>
                    <a:lstStyle/>
                    <a:p>
                      <a:pPr algn="r" rtl="0" fontAlgn="b"/>
                      <a:r>
                        <a:rPr lang="en-US" sz="2800">
                          <a:effectLst/>
                        </a:rPr>
                        <a:t>2.64</a:t>
                      </a:r>
                    </a:p>
                  </a:txBody>
                  <a:tcPr marL="28575" marR="28575" marT="19050" marB="19050" anchor="b"/>
                </a:tc>
                <a:tc>
                  <a:txBody>
                    <a:bodyPr/>
                    <a:lstStyle/>
                    <a:p>
                      <a:pPr algn="r" rtl="0" fontAlgn="b"/>
                      <a:r>
                        <a:rPr lang="en-US" sz="2800">
                          <a:effectLst/>
                        </a:rPr>
                        <a:t>6.00</a:t>
                      </a:r>
                    </a:p>
                  </a:txBody>
                  <a:tcPr marL="28575" marR="28575" marT="19050" marB="19050" anchor="b"/>
                </a:tc>
                <a:extLst>
                  <a:ext uri="{0D108BD9-81ED-4DB2-BD59-A6C34878D82A}">
                    <a16:rowId xmlns:a16="http://schemas.microsoft.com/office/drawing/2014/main" val="1341691022"/>
                  </a:ext>
                </a:extLst>
              </a:tr>
              <a:tr h="200025">
                <a:tc>
                  <a:txBody>
                    <a:bodyPr/>
                    <a:lstStyle/>
                    <a:p>
                      <a:pPr algn="r" rtl="0" fontAlgn="b"/>
                      <a:r>
                        <a:rPr lang="en-US" sz="2800">
                          <a:effectLst/>
                        </a:rPr>
                        <a:t>1.00</a:t>
                      </a:r>
                    </a:p>
                  </a:txBody>
                  <a:tcPr marL="28575" marR="28575" marT="19050" marB="19050" anchor="b"/>
                </a:tc>
                <a:tc>
                  <a:txBody>
                    <a:bodyPr/>
                    <a:lstStyle/>
                    <a:p>
                      <a:pPr algn="r" rtl="0" fontAlgn="b"/>
                      <a:r>
                        <a:rPr lang="en-US" sz="2800">
                          <a:effectLst/>
                        </a:rPr>
                        <a:t>1.56</a:t>
                      </a:r>
                    </a:p>
                  </a:txBody>
                  <a:tcPr marL="28575" marR="28575" marT="19050" marB="19050" anchor="b"/>
                </a:tc>
                <a:tc>
                  <a:txBody>
                    <a:bodyPr/>
                    <a:lstStyle/>
                    <a:p>
                      <a:pPr algn="r" rtl="0" fontAlgn="b"/>
                      <a:r>
                        <a:rPr lang="en-US" sz="2800">
                          <a:effectLst/>
                        </a:rPr>
                        <a:t>3.00</a:t>
                      </a:r>
                    </a:p>
                  </a:txBody>
                  <a:tcPr marL="28575" marR="28575" marT="19050" marB="19050" anchor="b"/>
                </a:tc>
                <a:tc>
                  <a:txBody>
                    <a:bodyPr/>
                    <a:lstStyle/>
                    <a:p>
                      <a:pPr algn="r" rtl="0" fontAlgn="b"/>
                      <a:r>
                        <a:rPr lang="en-US" sz="2800">
                          <a:effectLst/>
                        </a:rPr>
                        <a:t>8.40</a:t>
                      </a:r>
                    </a:p>
                  </a:txBody>
                  <a:tcPr marL="28575" marR="28575" marT="19050" marB="19050" anchor="b"/>
                </a:tc>
                <a:extLst>
                  <a:ext uri="{0D108BD9-81ED-4DB2-BD59-A6C34878D82A}">
                    <a16:rowId xmlns:a16="http://schemas.microsoft.com/office/drawing/2014/main" val="1457045902"/>
                  </a:ext>
                </a:extLst>
              </a:tr>
              <a:tr h="200025">
                <a:tc>
                  <a:txBody>
                    <a:bodyPr/>
                    <a:lstStyle/>
                    <a:p>
                      <a:pPr algn="r" rtl="0" fontAlgn="b"/>
                      <a:r>
                        <a:rPr lang="en-US" sz="2800">
                          <a:effectLst/>
                        </a:rPr>
                        <a:t>1.20</a:t>
                      </a:r>
                    </a:p>
                  </a:txBody>
                  <a:tcPr marL="28575" marR="28575" marT="19050" marB="19050" anchor="b"/>
                </a:tc>
                <a:tc>
                  <a:txBody>
                    <a:bodyPr/>
                    <a:lstStyle/>
                    <a:p>
                      <a:pPr algn="r" rtl="0" fontAlgn="b"/>
                      <a:r>
                        <a:rPr lang="en-US" sz="2800">
                          <a:effectLst/>
                        </a:rPr>
                        <a:t>1.80</a:t>
                      </a:r>
                    </a:p>
                  </a:txBody>
                  <a:tcPr marL="28575" marR="28575" marT="19050" marB="19050" anchor="b"/>
                </a:tc>
                <a:tc>
                  <a:txBody>
                    <a:bodyPr/>
                    <a:lstStyle/>
                    <a:p>
                      <a:pPr algn="r" rtl="0" fontAlgn="b"/>
                      <a:r>
                        <a:rPr lang="en-US" sz="2800">
                          <a:effectLst/>
                        </a:rPr>
                        <a:t>3.60</a:t>
                      </a:r>
                    </a:p>
                  </a:txBody>
                  <a:tcPr marL="28575" marR="28575" marT="19050" marB="19050" anchor="b"/>
                </a:tc>
                <a:tc>
                  <a:txBody>
                    <a:bodyPr/>
                    <a:lstStyle/>
                    <a:p>
                      <a:pPr algn="r" rtl="0" fontAlgn="b"/>
                      <a:r>
                        <a:rPr lang="en-US" sz="2800" dirty="0">
                          <a:effectLst/>
                        </a:rPr>
                        <a:t>12.00</a:t>
                      </a:r>
                    </a:p>
                  </a:txBody>
                  <a:tcPr marL="28575" marR="28575" marT="19050" marB="19050" anchor="b"/>
                </a:tc>
                <a:extLst>
                  <a:ext uri="{0D108BD9-81ED-4DB2-BD59-A6C34878D82A}">
                    <a16:rowId xmlns:a16="http://schemas.microsoft.com/office/drawing/2014/main" val="547511878"/>
                  </a:ext>
                </a:extLst>
              </a:tr>
            </a:tbl>
          </a:graphicData>
        </a:graphic>
      </p:graphicFrame>
      <p:sp>
        <p:nvSpPr>
          <p:cNvPr id="7" name="Rounded Rectangle 6">
            <a:extLst>
              <a:ext uri="{FF2B5EF4-FFF2-40B4-BE49-F238E27FC236}">
                <a16:creationId xmlns:a16="http://schemas.microsoft.com/office/drawing/2014/main" id="{537D50B4-B0BB-66BB-91E6-D447B7431B26}"/>
              </a:ext>
            </a:extLst>
          </p:cNvPr>
          <p:cNvSpPr/>
          <p:nvPr/>
        </p:nvSpPr>
        <p:spPr>
          <a:xfrm>
            <a:off x="7783502" y="2219342"/>
            <a:ext cx="3608173" cy="1325563"/>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r>
              <a:rPr lang="en-US" dirty="0"/>
              <a:t>Side note:</a:t>
            </a:r>
          </a:p>
          <a:p>
            <a:r>
              <a:rPr lang="en-US" dirty="0"/>
              <a:t>Make sure you read the homework instructions before submitting.</a:t>
            </a:r>
          </a:p>
        </p:txBody>
      </p:sp>
    </p:spTree>
    <p:extLst>
      <p:ext uri="{BB962C8B-B14F-4D97-AF65-F5344CB8AC3E}">
        <p14:creationId xmlns:p14="http://schemas.microsoft.com/office/powerpoint/2010/main" val="704469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9F6181-8819-5843-BB04-898A43F74224}"/>
              </a:ext>
            </a:extLst>
          </p:cNvPr>
          <p:cNvSpPr>
            <a:spLocks noGrp="1"/>
          </p:cNvSpPr>
          <p:nvPr>
            <p:ph type="title"/>
          </p:nvPr>
        </p:nvSpPr>
        <p:spPr/>
        <p:txBody>
          <a:bodyPr/>
          <a:lstStyle/>
          <a:p>
            <a:r>
              <a:rPr lang="en-US" dirty="0">
                <a:cs typeface="Calibri" panose="020F0502020204030204" pitchFamily="34" charset="0"/>
              </a:rPr>
              <a:t>How Many Fishes are in the Lake?</a:t>
            </a:r>
          </a:p>
        </p:txBody>
      </p:sp>
      <p:sp>
        <p:nvSpPr>
          <p:cNvPr id="3" name="Content Placeholder 2">
            <a:extLst>
              <a:ext uri="{FF2B5EF4-FFF2-40B4-BE49-F238E27FC236}">
                <a16:creationId xmlns:a16="http://schemas.microsoft.com/office/drawing/2014/main" id="{1E89C0C2-9B5E-844F-8C94-D2D241B203E8}"/>
              </a:ext>
            </a:extLst>
          </p:cNvPr>
          <p:cNvSpPr>
            <a:spLocks noGrp="1"/>
          </p:cNvSpPr>
          <p:nvPr>
            <p:ph idx="1"/>
          </p:nvPr>
        </p:nvSpPr>
        <p:spPr/>
        <p:txBody>
          <a:bodyPr/>
          <a:lstStyle/>
          <a:p>
            <a:pPr marL="0" indent="0">
              <a:buNone/>
            </a:pPr>
            <a:r>
              <a:rPr lang="en-US" b="1" dirty="0">
                <a:latin typeface="Calibri" panose="020F0502020204030204" pitchFamily="34" charset="0"/>
                <a:cs typeface="Calibri" panose="020F0502020204030204" pitchFamily="34" charset="0"/>
              </a:rPr>
              <a:t>The capture-recapture analysis</a:t>
            </a:r>
          </a:p>
        </p:txBody>
      </p:sp>
      <p:sp>
        <p:nvSpPr>
          <p:cNvPr id="4" name="Rectangle 3">
            <a:extLst>
              <a:ext uri="{FF2B5EF4-FFF2-40B4-BE49-F238E27FC236}">
                <a16:creationId xmlns:a16="http://schemas.microsoft.com/office/drawing/2014/main" id="{24A7F656-833C-FB49-B4E8-E4F42441519D}"/>
              </a:ext>
            </a:extLst>
          </p:cNvPr>
          <p:cNvSpPr/>
          <p:nvPr/>
        </p:nvSpPr>
        <p:spPr>
          <a:xfrm>
            <a:off x="1473199" y="2472266"/>
            <a:ext cx="3403601" cy="3268134"/>
          </a:xfrm>
          <a:prstGeom prst="rect">
            <a:avLst/>
          </a:prstGeom>
          <a:solidFill>
            <a:srgbClr val="00B0F0">
              <a:alpha val="29000"/>
            </a:srgb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pic>
        <p:nvPicPr>
          <p:cNvPr id="6" name="Picture 5">
            <a:extLst>
              <a:ext uri="{FF2B5EF4-FFF2-40B4-BE49-F238E27FC236}">
                <a16:creationId xmlns:a16="http://schemas.microsoft.com/office/drawing/2014/main" id="{60284925-5D3E-1442-BB9D-FBBF80F10584}"/>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0" b="99556" l="1778" r="99556"/>
                    </a14:imgEffect>
                  </a14:imgLayer>
                </a14:imgProps>
              </a:ext>
            </a:extLst>
          </a:blip>
          <a:stretch>
            <a:fillRect/>
          </a:stretch>
        </p:blipFill>
        <p:spPr>
          <a:xfrm>
            <a:off x="1684865" y="2472266"/>
            <a:ext cx="973667" cy="973667"/>
          </a:xfrm>
          <a:prstGeom prst="rect">
            <a:avLst/>
          </a:prstGeom>
        </p:spPr>
      </p:pic>
      <p:pic>
        <p:nvPicPr>
          <p:cNvPr id="7" name="Picture 6">
            <a:extLst>
              <a:ext uri="{FF2B5EF4-FFF2-40B4-BE49-F238E27FC236}">
                <a16:creationId xmlns:a16="http://schemas.microsoft.com/office/drawing/2014/main" id="{49B77F8B-B015-6B4F-BD74-A43E847BD112}"/>
              </a:ext>
            </a:extLst>
          </p:cNvPr>
          <p:cNvPicPr>
            <a:picLocks noChangeAspect="1"/>
          </p:cNvPicPr>
          <p:nvPr/>
        </p:nvPicPr>
        <p:blipFill>
          <a:blip r:embed="rId3">
            <a:extLst>
              <a:ext uri="{BEBA8EAE-BF5A-486C-A8C5-ECC9F3942E4B}">
                <a14:imgProps xmlns:a14="http://schemas.microsoft.com/office/drawing/2010/main">
                  <a14:imgLayer r:embed="rId5">
                    <a14:imgEffect>
                      <a14:backgroundRemoval t="0" b="99556" l="1778" r="99556"/>
                    </a14:imgEffect>
                  </a14:imgLayer>
                </a14:imgProps>
              </a:ext>
            </a:extLst>
          </a:blip>
          <a:stretch>
            <a:fillRect/>
          </a:stretch>
        </p:blipFill>
        <p:spPr>
          <a:xfrm>
            <a:off x="2048928" y="3126582"/>
            <a:ext cx="973667" cy="973667"/>
          </a:xfrm>
          <a:prstGeom prst="rect">
            <a:avLst/>
          </a:prstGeom>
        </p:spPr>
      </p:pic>
      <p:pic>
        <p:nvPicPr>
          <p:cNvPr id="8" name="Picture 7">
            <a:extLst>
              <a:ext uri="{FF2B5EF4-FFF2-40B4-BE49-F238E27FC236}">
                <a16:creationId xmlns:a16="http://schemas.microsoft.com/office/drawing/2014/main" id="{659C1073-0398-7541-AC96-F05E3464194D}"/>
              </a:ext>
            </a:extLst>
          </p:cNvPr>
          <p:cNvPicPr>
            <a:picLocks noChangeAspect="1"/>
          </p:cNvPicPr>
          <p:nvPr/>
        </p:nvPicPr>
        <p:blipFill>
          <a:blip r:embed="rId3">
            <a:extLst>
              <a:ext uri="{BEBA8EAE-BF5A-486C-A8C5-ECC9F3942E4B}">
                <a14:imgProps xmlns:a14="http://schemas.microsoft.com/office/drawing/2010/main">
                  <a14:imgLayer r:embed="rId5">
                    <a14:imgEffect>
                      <a14:backgroundRemoval t="0" b="99556" l="1778" r="99556"/>
                    </a14:imgEffect>
                  </a14:imgLayer>
                </a14:imgProps>
              </a:ext>
            </a:extLst>
          </a:blip>
          <a:stretch>
            <a:fillRect/>
          </a:stretch>
        </p:blipFill>
        <p:spPr>
          <a:xfrm>
            <a:off x="2899831" y="3361268"/>
            <a:ext cx="973667" cy="973667"/>
          </a:xfrm>
          <a:prstGeom prst="rect">
            <a:avLst/>
          </a:prstGeom>
        </p:spPr>
      </p:pic>
      <p:pic>
        <p:nvPicPr>
          <p:cNvPr id="9" name="Picture 8">
            <a:extLst>
              <a:ext uri="{FF2B5EF4-FFF2-40B4-BE49-F238E27FC236}">
                <a16:creationId xmlns:a16="http://schemas.microsoft.com/office/drawing/2014/main" id="{FAF0EE1A-C677-E64B-B593-2557C4AA5FAD}"/>
              </a:ext>
            </a:extLst>
          </p:cNvPr>
          <p:cNvPicPr>
            <a:picLocks noChangeAspect="1"/>
          </p:cNvPicPr>
          <p:nvPr/>
        </p:nvPicPr>
        <p:blipFill>
          <a:blip r:embed="rId3">
            <a:extLst>
              <a:ext uri="{BEBA8EAE-BF5A-486C-A8C5-ECC9F3942E4B}">
                <a14:imgProps xmlns:a14="http://schemas.microsoft.com/office/drawing/2010/main">
                  <a14:imgLayer r:embed="rId5">
                    <a14:imgEffect>
                      <a14:backgroundRemoval t="0" b="99556" l="1778" r="99556"/>
                    </a14:imgEffect>
                  </a14:imgLayer>
                </a14:imgProps>
              </a:ext>
            </a:extLst>
          </a:blip>
          <a:stretch>
            <a:fillRect/>
          </a:stretch>
        </p:blipFill>
        <p:spPr>
          <a:xfrm>
            <a:off x="1926164" y="4067703"/>
            <a:ext cx="973667" cy="973667"/>
          </a:xfrm>
          <a:prstGeom prst="rect">
            <a:avLst/>
          </a:prstGeom>
        </p:spPr>
      </p:pic>
      <p:pic>
        <p:nvPicPr>
          <p:cNvPr id="10" name="Picture 9">
            <a:extLst>
              <a:ext uri="{FF2B5EF4-FFF2-40B4-BE49-F238E27FC236}">
                <a16:creationId xmlns:a16="http://schemas.microsoft.com/office/drawing/2014/main" id="{E2C15BF2-D2D7-3D47-A0DC-9C8D1B1F1653}"/>
              </a:ext>
            </a:extLst>
          </p:cNvPr>
          <p:cNvPicPr>
            <a:picLocks noChangeAspect="1"/>
          </p:cNvPicPr>
          <p:nvPr/>
        </p:nvPicPr>
        <p:blipFill>
          <a:blip r:embed="rId3">
            <a:extLst>
              <a:ext uri="{BEBA8EAE-BF5A-486C-A8C5-ECC9F3942E4B}">
                <a14:imgProps xmlns:a14="http://schemas.microsoft.com/office/drawing/2010/main">
                  <a14:imgLayer r:embed="rId5">
                    <a14:imgEffect>
                      <a14:backgroundRemoval t="0" b="99556" l="1778" r="99556"/>
                    </a14:imgEffect>
                  </a14:imgLayer>
                </a14:imgProps>
              </a:ext>
            </a:extLst>
          </a:blip>
          <a:stretch>
            <a:fillRect/>
          </a:stretch>
        </p:blipFill>
        <p:spPr>
          <a:xfrm>
            <a:off x="1356778" y="3577165"/>
            <a:ext cx="973667" cy="973667"/>
          </a:xfrm>
          <a:prstGeom prst="rect">
            <a:avLst/>
          </a:prstGeom>
        </p:spPr>
      </p:pic>
      <p:pic>
        <p:nvPicPr>
          <p:cNvPr id="11" name="Picture 10">
            <a:extLst>
              <a:ext uri="{FF2B5EF4-FFF2-40B4-BE49-F238E27FC236}">
                <a16:creationId xmlns:a16="http://schemas.microsoft.com/office/drawing/2014/main" id="{89A01457-88DB-D449-AAFE-B46982B35436}"/>
              </a:ext>
            </a:extLst>
          </p:cNvPr>
          <p:cNvPicPr>
            <a:picLocks noChangeAspect="1"/>
          </p:cNvPicPr>
          <p:nvPr/>
        </p:nvPicPr>
        <p:blipFill>
          <a:blip r:embed="rId3">
            <a:extLst>
              <a:ext uri="{BEBA8EAE-BF5A-486C-A8C5-ECC9F3942E4B}">
                <a14:imgProps xmlns:a14="http://schemas.microsoft.com/office/drawing/2010/main">
                  <a14:imgLayer r:embed="rId5">
                    <a14:imgEffect>
                      <a14:backgroundRemoval t="0" b="99556" l="1778" r="99556"/>
                    </a14:imgEffect>
                  </a14:imgLayer>
                </a14:imgProps>
              </a:ext>
            </a:extLst>
          </a:blip>
          <a:stretch>
            <a:fillRect/>
          </a:stretch>
        </p:blipFill>
        <p:spPr>
          <a:xfrm>
            <a:off x="1530342" y="4678095"/>
            <a:ext cx="973667" cy="973667"/>
          </a:xfrm>
          <a:prstGeom prst="rect">
            <a:avLst/>
          </a:prstGeom>
        </p:spPr>
      </p:pic>
      <p:pic>
        <p:nvPicPr>
          <p:cNvPr id="12" name="Picture 11">
            <a:extLst>
              <a:ext uri="{FF2B5EF4-FFF2-40B4-BE49-F238E27FC236}">
                <a16:creationId xmlns:a16="http://schemas.microsoft.com/office/drawing/2014/main" id="{018363B2-33DE-114D-83CF-E788D3C50269}"/>
              </a:ext>
            </a:extLst>
          </p:cNvPr>
          <p:cNvPicPr>
            <a:picLocks noChangeAspect="1"/>
          </p:cNvPicPr>
          <p:nvPr/>
        </p:nvPicPr>
        <p:blipFill>
          <a:blip r:embed="rId3">
            <a:extLst>
              <a:ext uri="{BEBA8EAE-BF5A-486C-A8C5-ECC9F3942E4B}">
                <a14:imgProps xmlns:a14="http://schemas.microsoft.com/office/drawing/2010/main">
                  <a14:imgLayer r:embed="rId5">
                    <a14:imgEffect>
                      <a14:backgroundRemoval t="0" b="99556" l="1778" r="99556"/>
                    </a14:imgEffect>
                  </a14:imgLayer>
                </a14:imgProps>
              </a:ext>
            </a:extLst>
          </a:blip>
          <a:stretch>
            <a:fillRect/>
          </a:stretch>
        </p:blipFill>
        <p:spPr>
          <a:xfrm>
            <a:off x="2529418" y="4765277"/>
            <a:ext cx="973667" cy="973667"/>
          </a:xfrm>
          <a:prstGeom prst="rect">
            <a:avLst/>
          </a:prstGeom>
        </p:spPr>
      </p:pic>
      <p:pic>
        <p:nvPicPr>
          <p:cNvPr id="13" name="Picture 12">
            <a:extLst>
              <a:ext uri="{FF2B5EF4-FFF2-40B4-BE49-F238E27FC236}">
                <a16:creationId xmlns:a16="http://schemas.microsoft.com/office/drawing/2014/main" id="{AC7DBCEA-AFFB-3E4F-AE29-A14E078CF1F2}"/>
              </a:ext>
            </a:extLst>
          </p:cNvPr>
          <p:cNvPicPr>
            <a:picLocks noChangeAspect="1"/>
          </p:cNvPicPr>
          <p:nvPr/>
        </p:nvPicPr>
        <p:blipFill>
          <a:blip r:embed="rId3">
            <a:extLst>
              <a:ext uri="{BEBA8EAE-BF5A-486C-A8C5-ECC9F3942E4B}">
                <a14:imgProps xmlns:a14="http://schemas.microsoft.com/office/drawing/2010/main">
                  <a14:imgLayer r:embed="rId5">
                    <a14:imgEffect>
                      <a14:backgroundRemoval t="0" b="99556" l="1778" r="99556"/>
                    </a14:imgEffect>
                  </a14:imgLayer>
                </a14:imgProps>
              </a:ext>
            </a:extLst>
          </a:blip>
          <a:stretch>
            <a:fillRect/>
          </a:stretch>
        </p:blipFill>
        <p:spPr>
          <a:xfrm>
            <a:off x="3346451" y="4576497"/>
            <a:ext cx="973667" cy="973667"/>
          </a:xfrm>
          <a:prstGeom prst="rect">
            <a:avLst/>
          </a:prstGeom>
        </p:spPr>
      </p:pic>
      <p:pic>
        <p:nvPicPr>
          <p:cNvPr id="14" name="Picture 13">
            <a:extLst>
              <a:ext uri="{FF2B5EF4-FFF2-40B4-BE49-F238E27FC236}">
                <a16:creationId xmlns:a16="http://schemas.microsoft.com/office/drawing/2014/main" id="{3EBC891F-74B0-0E48-BF45-D2ECFAA2950A}"/>
              </a:ext>
            </a:extLst>
          </p:cNvPr>
          <p:cNvPicPr>
            <a:picLocks noChangeAspect="1"/>
          </p:cNvPicPr>
          <p:nvPr/>
        </p:nvPicPr>
        <p:blipFill>
          <a:blip r:embed="rId3">
            <a:extLst>
              <a:ext uri="{BEBA8EAE-BF5A-486C-A8C5-ECC9F3942E4B}">
                <a14:imgProps xmlns:a14="http://schemas.microsoft.com/office/drawing/2010/main">
                  <a14:imgLayer r:embed="rId5">
                    <a14:imgEffect>
                      <a14:backgroundRemoval t="0" b="99556" l="1778" r="99556"/>
                    </a14:imgEffect>
                  </a14:imgLayer>
                </a14:imgProps>
              </a:ext>
            </a:extLst>
          </a:blip>
          <a:stretch>
            <a:fillRect/>
          </a:stretch>
        </p:blipFill>
        <p:spPr>
          <a:xfrm>
            <a:off x="2783418" y="4067703"/>
            <a:ext cx="973667" cy="973667"/>
          </a:xfrm>
          <a:prstGeom prst="rect">
            <a:avLst/>
          </a:prstGeom>
        </p:spPr>
      </p:pic>
      <p:pic>
        <p:nvPicPr>
          <p:cNvPr id="15" name="Picture 14">
            <a:extLst>
              <a:ext uri="{FF2B5EF4-FFF2-40B4-BE49-F238E27FC236}">
                <a16:creationId xmlns:a16="http://schemas.microsoft.com/office/drawing/2014/main" id="{04E19382-5751-FC4B-B1E5-B7B385AB34E8}"/>
              </a:ext>
            </a:extLst>
          </p:cNvPr>
          <p:cNvPicPr>
            <a:picLocks noChangeAspect="1"/>
          </p:cNvPicPr>
          <p:nvPr/>
        </p:nvPicPr>
        <p:blipFill>
          <a:blip r:embed="rId3">
            <a:extLst>
              <a:ext uri="{BEBA8EAE-BF5A-486C-A8C5-ECC9F3942E4B}">
                <a14:imgProps xmlns:a14="http://schemas.microsoft.com/office/drawing/2010/main">
                  <a14:imgLayer r:embed="rId5">
                    <a14:imgEffect>
                      <a14:backgroundRemoval t="0" b="99556" l="1778" r="99556"/>
                    </a14:imgEffect>
                  </a14:imgLayer>
                </a14:imgProps>
              </a:ext>
            </a:extLst>
          </a:blip>
          <a:stretch>
            <a:fillRect/>
          </a:stretch>
        </p:blipFill>
        <p:spPr>
          <a:xfrm>
            <a:off x="3647019" y="3932766"/>
            <a:ext cx="973667" cy="973667"/>
          </a:xfrm>
          <a:prstGeom prst="rect">
            <a:avLst/>
          </a:prstGeom>
        </p:spPr>
      </p:pic>
      <p:pic>
        <p:nvPicPr>
          <p:cNvPr id="16" name="Picture 15">
            <a:extLst>
              <a:ext uri="{FF2B5EF4-FFF2-40B4-BE49-F238E27FC236}">
                <a16:creationId xmlns:a16="http://schemas.microsoft.com/office/drawing/2014/main" id="{0750BB3F-7735-9745-A553-BA67CC035205}"/>
              </a:ext>
            </a:extLst>
          </p:cNvPr>
          <p:cNvPicPr>
            <a:picLocks noChangeAspect="1"/>
          </p:cNvPicPr>
          <p:nvPr/>
        </p:nvPicPr>
        <p:blipFill>
          <a:blip r:embed="rId3">
            <a:extLst>
              <a:ext uri="{BEBA8EAE-BF5A-486C-A8C5-ECC9F3942E4B}">
                <a14:imgProps xmlns:a14="http://schemas.microsoft.com/office/drawing/2010/main">
                  <a14:imgLayer r:embed="rId5">
                    <a14:imgEffect>
                      <a14:backgroundRemoval t="0" b="99556" l="1778" r="99556"/>
                    </a14:imgEffect>
                  </a14:imgLayer>
                </a14:imgProps>
              </a:ext>
            </a:extLst>
          </a:blip>
          <a:stretch>
            <a:fillRect/>
          </a:stretch>
        </p:blipFill>
        <p:spPr>
          <a:xfrm>
            <a:off x="3763444" y="3098799"/>
            <a:ext cx="973667" cy="973667"/>
          </a:xfrm>
          <a:prstGeom prst="rect">
            <a:avLst/>
          </a:prstGeom>
        </p:spPr>
      </p:pic>
      <p:pic>
        <p:nvPicPr>
          <p:cNvPr id="17" name="Picture 16">
            <a:extLst>
              <a:ext uri="{FF2B5EF4-FFF2-40B4-BE49-F238E27FC236}">
                <a16:creationId xmlns:a16="http://schemas.microsoft.com/office/drawing/2014/main" id="{84F7449A-A2AD-9040-A4DB-5D46C94862C4}"/>
              </a:ext>
            </a:extLst>
          </p:cNvPr>
          <p:cNvPicPr>
            <a:picLocks noChangeAspect="1"/>
          </p:cNvPicPr>
          <p:nvPr/>
        </p:nvPicPr>
        <p:blipFill>
          <a:blip r:embed="rId3">
            <a:extLst>
              <a:ext uri="{BEBA8EAE-BF5A-486C-A8C5-ECC9F3942E4B}">
                <a14:imgProps xmlns:a14="http://schemas.microsoft.com/office/drawing/2010/main">
                  <a14:imgLayer r:embed="rId5">
                    <a14:imgEffect>
                      <a14:backgroundRemoval t="0" b="99556" l="1778" r="99556"/>
                    </a14:imgEffect>
                  </a14:imgLayer>
                </a14:imgProps>
              </a:ext>
            </a:extLst>
          </a:blip>
          <a:stretch>
            <a:fillRect/>
          </a:stretch>
        </p:blipFill>
        <p:spPr>
          <a:xfrm>
            <a:off x="2847974" y="2607202"/>
            <a:ext cx="973667" cy="973667"/>
          </a:xfrm>
          <a:prstGeom prst="rect">
            <a:avLst/>
          </a:prstGeom>
        </p:spPr>
      </p:pic>
      <p:pic>
        <p:nvPicPr>
          <p:cNvPr id="18" name="Picture 17">
            <a:extLst>
              <a:ext uri="{FF2B5EF4-FFF2-40B4-BE49-F238E27FC236}">
                <a16:creationId xmlns:a16="http://schemas.microsoft.com/office/drawing/2014/main" id="{B9376766-FB7A-A546-A910-B99BAFE42A71}"/>
              </a:ext>
            </a:extLst>
          </p:cNvPr>
          <p:cNvPicPr>
            <a:picLocks noChangeAspect="1"/>
          </p:cNvPicPr>
          <p:nvPr/>
        </p:nvPicPr>
        <p:blipFill>
          <a:blip r:embed="rId3">
            <a:extLst>
              <a:ext uri="{BEBA8EAE-BF5A-486C-A8C5-ECC9F3942E4B}">
                <a14:imgProps xmlns:a14="http://schemas.microsoft.com/office/drawing/2010/main">
                  <a14:imgLayer r:embed="rId5">
                    <a14:imgEffect>
                      <a14:backgroundRemoval t="0" b="99556" l="1778" r="99556"/>
                    </a14:imgEffect>
                  </a14:imgLayer>
                </a14:imgProps>
              </a:ext>
            </a:extLst>
          </a:blip>
          <a:stretch>
            <a:fillRect/>
          </a:stretch>
        </p:blipFill>
        <p:spPr>
          <a:xfrm>
            <a:off x="3624812" y="2423579"/>
            <a:ext cx="973667" cy="973667"/>
          </a:xfrm>
          <a:prstGeom prst="rect">
            <a:avLst/>
          </a:prstGeom>
        </p:spPr>
      </p:pic>
      <p:pic>
        <p:nvPicPr>
          <p:cNvPr id="19" name="Picture 18">
            <a:extLst>
              <a:ext uri="{FF2B5EF4-FFF2-40B4-BE49-F238E27FC236}">
                <a16:creationId xmlns:a16="http://schemas.microsoft.com/office/drawing/2014/main" id="{5D2D70F4-21BE-154A-AA87-E8713A68C8B7}"/>
              </a:ext>
            </a:extLst>
          </p:cNvPr>
          <p:cNvPicPr>
            <a:picLocks noChangeAspect="1"/>
          </p:cNvPicPr>
          <p:nvPr/>
        </p:nvPicPr>
        <p:blipFill>
          <a:blip r:embed="rId3">
            <a:extLst>
              <a:ext uri="{BEBA8EAE-BF5A-486C-A8C5-ECC9F3942E4B}">
                <a14:imgProps xmlns:a14="http://schemas.microsoft.com/office/drawing/2010/main">
                  <a14:imgLayer r:embed="rId6">
                    <a14:imgEffect>
                      <a14:backgroundRemoval t="0" b="99556" l="1778" r="99556"/>
                    </a14:imgEffect>
                  </a14:imgLayer>
                </a14:imgProps>
              </a:ext>
            </a:extLst>
          </a:blip>
          <a:stretch>
            <a:fillRect/>
          </a:stretch>
        </p:blipFill>
        <p:spPr>
          <a:xfrm>
            <a:off x="3989930" y="4934744"/>
            <a:ext cx="973667" cy="973667"/>
          </a:xfrm>
          <a:prstGeom prst="rect">
            <a:avLst/>
          </a:prstGeom>
        </p:spPr>
      </p:pic>
      <p:sp>
        <p:nvSpPr>
          <p:cNvPr id="20" name="Rounded Rectangle 19">
            <a:extLst>
              <a:ext uri="{FF2B5EF4-FFF2-40B4-BE49-F238E27FC236}">
                <a16:creationId xmlns:a16="http://schemas.microsoft.com/office/drawing/2014/main" id="{DAA2EBC7-2F14-FD43-8622-C37D1B580567}"/>
              </a:ext>
            </a:extLst>
          </p:cNvPr>
          <p:cNvSpPr/>
          <p:nvPr/>
        </p:nvSpPr>
        <p:spPr>
          <a:xfrm>
            <a:off x="2906186" y="2572280"/>
            <a:ext cx="1830925" cy="1576656"/>
          </a:xfrm>
          <a:prstGeom prst="roundRect">
            <a:avLst/>
          </a:prstGeom>
          <a:solidFill>
            <a:srgbClr val="FFFF00">
              <a:alpha val="44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21" name="5-Point Star 20">
            <a:extLst>
              <a:ext uri="{FF2B5EF4-FFF2-40B4-BE49-F238E27FC236}">
                <a16:creationId xmlns:a16="http://schemas.microsoft.com/office/drawing/2014/main" id="{365551EB-5CBF-3D47-BC60-5A62002F11B1}"/>
              </a:ext>
            </a:extLst>
          </p:cNvPr>
          <p:cNvSpPr/>
          <p:nvPr/>
        </p:nvSpPr>
        <p:spPr>
          <a:xfrm>
            <a:off x="3231638" y="2949376"/>
            <a:ext cx="287867" cy="262469"/>
          </a:xfrm>
          <a:prstGeom prst="star5">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22" name="5-Point Star 21">
            <a:extLst>
              <a:ext uri="{FF2B5EF4-FFF2-40B4-BE49-F238E27FC236}">
                <a16:creationId xmlns:a16="http://schemas.microsoft.com/office/drawing/2014/main" id="{620BCC73-4C56-C24D-8774-5BEE3E73F9BF}"/>
              </a:ext>
            </a:extLst>
          </p:cNvPr>
          <p:cNvSpPr/>
          <p:nvPr/>
        </p:nvSpPr>
        <p:spPr>
          <a:xfrm>
            <a:off x="4051303" y="2759860"/>
            <a:ext cx="287867" cy="262469"/>
          </a:xfrm>
          <a:prstGeom prst="star5">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23" name="5-Point Star 22">
            <a:extLst>
              <a:ext uri="{FF2B5EF4-FFF2-40B4-BE49-F238E27FC236}">
                <a16:creationId xmlns:a16="http://schemas.microsoft.com/office/drawing/2014/main" id="{16331AF7-AC31-6E4B-B393-42235995DECB}"/>
              </a:ext>
            </a:extLst>
          </p:cNvPr>
          <p:cNvSpPr/>
          <p:nvPr/>
        </p:nvSpPr>
        <p:spPr>
          <a:xfrm>
            <a:off x="3305183" y="3710844"/>
            <a:ext cx="287867" cy="262469"/>
          </a:xfrm>
          <a:prstGeom prst="star5">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24" name="5-Point Star 23">
            <a:extLst>
              <a:ext uri="{FF2B5EF4-FFF2-40B4-BE49-F238E27FC236}">
                <a16:creationId xmlns:a16="http://schemas.microsoft.com/office/drawing/2014/main" id="{1E59B333-5BB0-1140-BCAF-A42FAE476C5C}"/>
              </a:ext>
            </a:extLst>
          </p:cNvPr>
          <p:cNvSpPr/>
          <p:nvPr/>
        </p:nvSpPr>
        <p:spPr>
          <a:xfrm>
            <a:off x="4151842" y="3441036"/>
            <a:ext cx="287867" cy="262469"/>
          </a:xfrm>
          <a:prstGeom prst="star5">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25" name="TextBox 24">
            <a:extLst>
              <a:ext uri="{FF2B5EF4-FFF2-40B4-BE49-F238E27FC236}">
                <a16:creationId xmlns:a16="http://schemas.microsoft.com/office/drawing/2014/main" id="{03557016-46FF-4E4D-B5D1-18AC80D73913}"/>
              </a:ext>
            </a:extLst>
          </p:cNvPr>
          <p:cNvSpPr txBox="1"/>
          <p:nvPr/>
        </p:nvSpPr>
        <p:spPr>
          <a:xfrm>
            <a:off x="990924" y="6009762"/>
            <a:ext cx="4079707" cy="461665"/>
          </a:xfrm>
          <a:prstGeom prst="rect">
            <a:avLst/>
          </a:prstGeom>
          <a:noFill/>
        </p:spPr>
        <p:txBody>
          <a:bodyPr wrap="none" rtlCol="0">
            <a:spAutoFit/>
          </a:bodyPr>
          <a:lstStyle/>
          <a:p>
            <a:r>
              <a:rPr lang="en-US" sz="2400" dirty="0">
                <a:latin typeface="Calibri" panose="020F0502020204030204" pitchFamily="34" charset="0"/>
                <a:cs typeface="Calibri" panose="020F0502020204030204" pitchFamily="34" charset="0"/>
              </a:rPr>
              <a:t>M fish, N</a:t>
            </a:r>
            <a:r>
              <a:rPr lang="en-US" sz="2400" baseline="-25000" dirty="0">
                <a:latin typeface="Calibri" panose="020F0502020204030204" pitchFamily="34" charset="0"/>
                <a:cs typeface="Calibri" panose="020F0502020204030204" pitchFamily="34" charset="0"/>
              </a:rPr>
              <a:t>1</a:t>
            </a:r>
            <a:r>
              <a:rPr lang="en-US" sz="2400" dirty="0">
                <a:latin typeface="Calibri" panose="020F0502020204030204" pitchFamily="34" charset="0"/>
                <a:cs typeface="Calibri" panose="020F0502020204030204" pitchFamily="34" charset="0"/>
              </a:rPr>
              <a:t> captured (&amp; marked)</a:t>
            </a:r>
          </a:p>
        </p:txBody>
      </p:sp>
      <p:sp>
        <p:nvSpPr>
          <p:cNvPr id="26" name="Rectangle 25">
            <a:extLst>
              <a:ext uri="{FF2B5EF4-FFF2-40B4-BE49-F238E27FC236}">
                <a16:creationId xmlns:a16="http://schemas.microsoft.com/office/drawing/2014/main" id="{AE031DD1-94E8-744E-8FE8-38AE9C9B00CB}"/>
              </a:ext>
            </a:extLst>
          </p:cNvPr>
          <p:cNvSpPr/>
          <p:nvPr/>
        </p:nvSpPr>
        <p:spPr>
          <a:xfrm>
            <a:off x="5520263" y="2455336"/>
            <a:ext cx="3403601" cy="3268134"/>
          </a:xfrm>
          <a:prstGeom prst="rect">
            <a:avLst/>
          </a:prstGeom>
          <a:solidFill>
            <a:srgbClr val="00B0F0">
              <a:alpha val="29000"/>
            </a:srgb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pic>
        <p:nvPicPr>
          <p:cNvPr id="27" name="Picture 26">
            <a:extLst>
              <a:ext uri="{FF2B5EF4-FFF2-40B4-BE49-F238E27FC236}">
                <a16:creationId xmlns:a16="http://schemas.microsoft.com/office/drawing/2014/main" id="{D9F76861-34A9-CB42-81C3-83C949F81AAF}"/>
              </a:ext>
            </a:extLst>
          </p:cNvPr>
          <p:cNvPicPr>
            <a:picLocks noChangeAspect="1"/>
          </p:cNvPicPr>
          <p:nvPr/>
        </p:nvPicPr>
        <p:blipFill>
          <a:blip r:embed="rId3">
            <a:extLst>
              <a:ext uri="{BEBA8EAE-BF5A-486C-A8C5-ECC9F3942E4B}">
                <a14:imgProps xmlns:a14="http://schemas.microsoft.com/office/drawing/2010/main">
                  <a14:imgLayer r:embed="rId5">
                    <a14:imgEffect>
                      <a14:backgroundRemoval t="0" b="99556" l="1778" r="99556"/>
                    </a14:imgEffect>
                  </a14:imgLayer>
                </a14:imgProps>
              </a:ext>
            </a:extLst>
          </a:blip>
          <a:stretch>
            <a:fillRect/>
          </a:stretch>
        </p:blipFill>
        <p:spPr>
          <a:xfrm>
            <a:off x="5731929" y="2455336"/>
            <a:ext cx="973667" cy="973667"/>
          </a:xfrm>
          <a:prstGeom prst="rect">
            <a:avLst/>
          </a:prstGeom>
        </p:spPr>
      </p:pic>
      <p:pic>
        <p:nvPicPr>
          <p:cNvPr id="28" name="Picture 27">
            <a:extLst>
              <a:ext uri="{FF2B5EF4-FFF2-40B4-BE49-F238E27FC236}">
                <a16:creationId xmlns:a16="http://schemas.microsoft.com/office/drawing/2014/main" id="{0CDE01AC-0317-3C40-ADF2-9595633F05D4}"/>
              </a:ext>
            </a:extLst>
          </p:cNvPr>
          <p:cNvPicPr>
            <a:picLocks noChangeAspect="1"/>
          </p:cNvPicPr>
          <p:nvPr/>
        </p:nvPicPr>
        <p:blipFill>
          <a:blip r:embed="rId3">
            <a:extLst>
              <a:ext uri="{BEBA8EAE-BF5A-486C-A8C5-ECC9F3942E4B}">
                <a14:imgProps xmlns:a14="http://schemas.microsoft.com/office/drawing/2010/main">
                  <a14:imgLayer r:embed="rId5">
                    <a14:imgEffect>
                      <a14:backgroundRemoval t="0" b="99556" l="1778" r="99556"/>
                    </a14:imgEffect>
                  </a14:imgLayer>
                </a14:imgProps>
              </a:ext>
            </a:extLst>
          </a:blip>
          <a:stretch>
            <a:fillRect/>
          </a:stretch>
        </p:blipFill>
        <p:spPr>
          <a:xfrm>
            <a:off x="6095992" y="3109652"/>
            <a:ext cx="973667" cy="973667"/>
          </a:xfrm>
          <a:prstGeom prst="rect">
            <a:avLst/>
          </a:prstGeom>
        </p:spPr>
      </p:pic>
      <p:pic>
        <p:nvPicPr>
          <p:cNvPr id="29" name="Picture 28">
            <a:extLst>
              <a:ext uri="{FF2B5EF4-FFF2-40B4-BE49-F238E27FC236}">
                <a16:creationId xmlns:a16="http://schemas.microsoft.com/office/drawing/2014/main" id="{898A8B24-3AE1-ED46-A643-8F44B77738F5}"/>
              </a:ext>
            </a:extLst>
          </p:cNvPr>
          <p:cNvPicPr>
            <a:picLocks noChangeAspect="1"/>
          </p:cNvPicPr>
          <p:nvPr/>
        </p:nvPicPr>
        <p:blipFill>
          <a:blip r:embed="rId3">
            <a:extLst>
              <a:ext uri="{BEBA8EAE-BF5A-486C-A8C5-ECC9F3942E4B}">
                <a14:imgProps xmlns:a14="http://schemas.microsoft.com/office/drawing/2010/main">
                  <a14:imgLayer r:embed="rId5">
                    <a14:imgEffect>
                      <a14:backgroundRemoval t="0" b="99556" l="1778" r="99556"/>
                    </a14:imgEffect>
                  </a14:imgLayer>
                </a14:imgProps>
              </a:ext>
            </a:extLst>
          </a:blip>
          <a:stretch>
            <a:fillRect/>
          </a:stretch>
        </p:blipFill>
        <p:spPr>
          <a:xfrm>
            <a:off x="7217828" y="3445937"/>
            <a:ext cx="973667" cy="973667"/>
          </a:xfrm>
          <a:prstGeom prst="rect">
            <a:avLst/>
          </a:prstGeom>
        </p:spPr>
      </p:pic>
      <p:pic>
        <p:nvPicPr>
          <p:cNvPr id="30" name="Picture 29">
            <a:extLst>
              <a:ext uri="{FF2B5EF4-FFF2-40B4-BE49-F238E27FC236}">
                <a16:creationId xmlns:a16="http://schemas.microsoft.com/office/drawing/2014/main" id="{0FCEE6A4-A34E-4A49-A58E-1702B04A8708}"/>
              </a:ext>
            </a:extLst>
          </p:cNvPr>
          <p:cNvPicPr>
            <a:picLocks noChangeAspect="1"/>
          </p:cNvPicPr>
          <p:nvPr/>
        </p:nvPicPr>
        <p:blipFill>
          <a:blip r:embed="rId3">
            <a:extLst>
              <a:ext uri="{BEBA8EAE-BF5A-486C-A8C5-ECC9F3942E4B}">
                <a14:imgProps xmlns:a14="http://schemas.microsoft.com/office/drawing/2010/main">
                  <a14:imgLayer r:embed="rId7">
                    <a14:imgEffect>
                      <a14:backgroundRemoval t="0" b="99556" l="1778" r="99556"/>
                    </a14:imgEffect>
                  </a14:imgLayer>
                </a14:imgProps>
              </a:ext>
            </a:extLst>
          </a:blip>
          <a:stretch>
            <a:fillRect/>
          </a:stretch>
        </p:blipFill>
        <p:spPr>
          <a:xfrm>
            <a:off x="6091759" y="4050773"/>
            <a:ext cx="973667" cy="973667"/>
          </a:xfrm>
          <a:prstGeom prst="rect">
            <a:avLst/>
          </a:prstGeom>
        </p:spPr>
      </p:pic>
      <p:pic>
        <p:nvPicPr>
          <p:cNvPr id="31" name="Picture 30">
            <a:extLst>
              <a:ext uri="{FF2B5EF4-FFF2-40B4-BE49-F238E27FC236}">
                <a16:creationId xmlns:a16="http://schemas.microsoft.com/office/drawing/2014/main" id="{C4BBA9F5-0954-7A45-94D0-6709DDE30706}"/>
              </a:ext>
            </a:extLst>
          </p:cNvPr>
          <p:cNvPicPr>
            <a:picLocks noChangeAspect="1"/>
          </p:cNvPicPr>
          <p:nvPr/>
        </p:nvPicPr>
        <p:blipFill>
          <a:blip r:embed="rId3">
            <a:extLst>
              <a:ext uri="{BEBA8EAE-BF5A-486C-A8C5-ECC9F3942E4B}">
                <a14:imgProps xmlns:a14="http://schemas.microsoft.com/office/drawing/2010/main">
                  <a14:imgLayer r:embed="rId5">
                    <a14:imgEffect>
                      <a14:backgroundRemoval t="0" b="99556" l="1778" r="99556"/>
                    </a14:imgEffect>
                  </a14:imgLayer>
                </a14:imgProps>
              </a:ext>
            </a:extLst>
          </a:blip>
          <a:stretch>
            <a:fillRect/>
          </a:stretch>
        </p:blipFill>
        <p:spPr>
          <a:xfrm>
            <a:off x="5403842" y="3898902"/>
            <a:ext cx="973667" cy="973667"/>
          </a:xfrm>
          <a:prstGeom prst="rect">
            <a:avLst/>
          </a:prstGeom>
        </p:spPr>
      </p:pic>
      <p:pic>
        <p:nvPicPr>
          <p:cNvPr id="32" name="Picture 31">
            <a:extLst>
              <a:ext uri="{FF2B5EF4-FFF2-40B4-BE49-F238E27FC236}">
                <a16:creationId xmlns:a16="http://schemas.microsoft.com/office/drawing/2014/main" id="{24D10BFB-9717-5146-B60F-A250C38ED8DF}"/>
              </a:ext>
            </a:extLst>
          </p:cNvPr>
          <p:cNvPicPr>
            <a:picLocks noChangeAspect="1"/>
          </p:cNvPicPr>
          <p:nvPr/>
        </p:nvPicPr>
        <p:blipFill>
          <a:blip r:embed="rId3">
            <a:extLst>
              <a:ext uri="{BEBA8EAE-BF5A-486C-A8C5-ECC9F3942E4B}">
                <a14:imgProps xmlns:a14="http://schemas.microsoft.com/office/drawing/2010/main">
                  <a14:imgLayer r:embed="rId5">
                    <a14:imgEffect>
                      <a14:backgroundRemoval t="0" b="99556" l="1778" r="99556"/>
                    </a14:imgEffect>
                  </a14:imgLayer>
                </a14:imgProps>
              </a:ext>
            </a:extLst>
          </a:blip>
          <a:stretch>
            <a:fillRect/>
          </a:stretch>
        </p:blipFill>
        <p:spPr>
          <a:xfrm>
            <a:off x="5577406" y="4661165"/>
            <a:ext cx="973667" cy="973667"/>
          </a:xfrm>
          <a:prstGeom prst="rect">
            <a:avLst/>
          </a:prstGeom>
        </p:spPr>
      </p:pic>
      <p:pic>
        <p:nvPicPr>
          <p:cNvPr id="33" name="Picture 32">
            <a:extLst>
              <a:ext uri="{FF2B5EF4-FFF2-40B4-BE49-F238E27FC236}">
                <a16:creationId xmlns:a16="http://schemas.microsoft.com/office/drawing/2014/main" id="{6109840E-3554-9D4D-A990-1211F7A44218}"/>
              </a:ext>
            </a:extLst>
          </p:cNvPr>
          <p:cNvPicPr>
            <a:picLocks noChangeAspect="1"/>
          </p:cNvPicPr>
          <p:nvPr/>
        </p:nvPicPr>
        <p:blipFill>
          <a:blip r:embed="rId3">
            <a:extLst>
              <a:ext uri="{BEBA8EAE-BF5A-486C-A8C5-ECC9F3942E4B}">
                <a14:imgProps xmlns:a14="http://schemas.microsoft.com/office/drawing/2010/main">
                  <a14:imgLayer r:embed="rId5">
                    <a14:imgEffect>
                      <a14:backgroundRemoval t="0" b="99556" l="1778" r="99556"/>
                    </a14:imgEffect>
                  </a14:imgLayer>
                </a14:imgProps>
              </a:ext>
            </a:extLst>
          </a:blip>
          <a:stretch>
            <a:fillRect/>
          </a:stretch>
        </p:blipFill>
        <p:spPr>
          <a:xfrm>
            <a:off x="6576482" y="4748347"/>
            <a:ext cx="973667" cy="973667"/>
          </a:xfrm>
          <a:prstGeom prst="rect">
            <a:avLst/>
          </a:prstGeom>
        </p:spPr>
      </p:pic>
      <p:pic>
        <p:nvPicPr>
          <p:cNvPr id="34" name="Picture 33">
            <a:extLst>
              <a:ext uri="{FF2B5EF4-FFF2-40B4-BE49-F238E27FC236}">
                <a16:creationId xmlns:a16="http://schemas.microsoft.com/office/drawing/2014/main" id="{D2A03E52-5FA6-C94B-8AD1-D661AA8685AE}"/>
              </a:ext>
            </a:extLst>
          </p:cNvPr>
          <p:cNvPicPr>
            <a:picLocks noChangeAspect="1"/>
          </p:cNvPicPr>
          <p:nvPr/>
        </p:nvPicPr>
        <p:blipFill>
          <a:blip r:embed="rId3">
            <a:extLst>
              <a:ext uri="{BEBA8EAE-BF5A-486C-A8C5-ECC9F3942E4B}">
                <a14:imgProps xmlns:a14="http://schemas.microsoft.com/office/drawing/2010/main">
                  <a14:imgLayer r:embed="rId5">
                    <a14:imgEffect>
                      <a14:backgroundRemoval t="0" b="99556" l="1778" r="99556"/>
                    </a14:imgEffect>
                  </a14:imgLayer>
                </a14:imgProps>
              </a:ext>
            </a:extLst>
          </a:blip>
          <a:stretch>
            <a:fillRect/>
          </a:stretch>
        </p:blipFill>
        <p:spPr>
          <a:xfrm>
            <a:off x="7444314" y="4593433"/>
            <a:ext cx="973667" cy="973667"/>
          </a:xfrm>
          <a:prstGeom prst="rect">
            <a:avLst/>
          </a:prstGeom>
        </p:spPr>
      </p:pic>
      <p:pic>
        <p:nvPicPr>
          <p:cNvPr id="35" name="Picture 34">
            <a:extLst>
              <a:ext uri="{FF2B5EF4-FFF2-40B4-BE49-F238E27FC236}">
                <a16:creationId xmlns:a16="http://schemas.microsoft.com/office/drawing/2014/main" id="{0B0DA5AA-7BCE-E64B-9647-512B8E70317A}"/>
              </a:ext>
            </a:extLst>
          </p:cNvPr>
          <p:cNvPicPr>
            <a:picLocks noChangeAspect="1"/>
          </p:cNvPicPr>
          <p:nvPr/>
        </p:nvPicPr>
        <p:blipFill>
          <a:blip r:embed="rId3">
            <a:extLst>
              <a:ext uri="{BEBA8EAE-BF5A-486C-A8C5-ECC9F3942E4B}">
                <a14:imgProps xmlns:a14="http://schemas.microsoft.com/office/drawing/2010/main">
                  <a14:imgLayer r:embed="rId5">
                    <a14:imgEffect>
                      <a14:backgroundRemoval t="0" b="99556" l="1778" r="99556"/>
                    </a14:imgEffect>
                  </a14:imgLayer>
                </a14:imgProps>
              </a:ext>
            </a:extLst>
          </a:blip>
          <a:stretch>
            <a:fillRect/>
          </a:stretch>
        </p:blipFill>
        <p:spPr>
          <a:xfrm>
            <a:off x="6830482" y="4050773"/>
            <a:ext cx="973667" cy="973667"/>
          </a:xfrm>
          <a:prstGeom prst="rect">
            <a:avLst/>
          </a:prstGeom>
        </p:spPr>
      </p:pic>
      <p:pic>
        <p:nvPicPr>
          <p:cNvPr id="36" name="Picture 35">
            <a:extLst>
              <a:ext uri="{FF2B5EF4-FFF2-40B4-BE49-F238E27FC236}">
                <a16:creationId xmlns:a16="http://schemas.microsoft.com/office/drawing/2014/main" id="{E5ACBD39-D334-F848-ACFE-1DEDEDAEC49A}"/>
              </a:ext>
            </a:extLst>
          </p:cNvPr>
          <p:cNvPicPr>
            <a:picLocks noChangeAspect="1"/>
          </p:cNvPicPr>
          <p:nvPr/>
        </p:nvPicPr>
        <p:blipFill>
          <a:blip r:embed="rId3">
            <a:extLst>
              <a:ext uri="{BEBA8EAE-BF5A-486C-A8C5-ECC9F3942E4B}">
                <a14:imgProps xmlns:a14="http://schemas.microsoft.com/office/drawing/2010/main">
                  <a14:imgLayer r:embed="rId5">
                    <a14:imgEffect>
                      <a14:backgroundRemoval t="0" b="99556" l="1778" r="99556"/>
                    </a14:imgEffect>
                  </a14:imgLayer>
                </a14:imgProps>
              </a:ext>
            </a:extLst>
          </a:blip>
          <a:stretch>
            <a:fillRect/>
          </a:stretch>
        </p:blipFill>
        <p:spPr>
          <a:xfrm>
            <a:off x="7694083" y="3915836"/>
            <a:ext cx="973667" cy="973667"/>
          </a:xfrm>
          <a:prstGeom prst="rect">
            <a:avLst/>
          </a:prstGeom>
        </p:spPr>
      </p:pic>
      <p:pic>
        <p:nvPicPr>
          <p:cNvPr id="37" name="Picture 36">
            <a:extLst>
              <a:ext uri="{FF2B5EF4-FFF2-40B4-BE49-F238E27FC236}">
                <a16:creationId xmlns:a16="http://schemas.microsoft.com/office/drawing/2014/main" id="{32718FDB-8829-F643-99ED-572407F05C92}"/>
              </a:ext>
            </a:extLst>
          </p:cNvPr>
          <p:cNvPicPr>
            <a:picLocks noChangeAspect="1"/>
          </p:cNvPicPr>
          <p:nvPr/>
        </p:nvPicPr>
        <p:blipFill>
          <a:blip r:embed="rId3">
            <a:extLst>
              <a:ext uri="{BEBA8EAE-BF5A-486C-A8C5-ECC9F3942E4B}">
                <a14:imgProps xmlns:a14="http://schemas.microsoft.com/office/drawing/2010/main">
                  <a14:imgLayer r:embed="rId5">
                    <a14:imgEffect>
                      <a14:backgroundRemoval t="0" b="99556" l="1778" r="99556"/>
                    </a14:imgEffect>
                  </a14:imgLayer>
                </a14:imgProps>
              </a:ext>
            </a:extLst>
          </a:blip>
          <a:stretch>
            <a:fillRect/>
          </a:stretch>
        </p:blipFill>
        <p:spPr>
          <a:xfrm>
            <a:off x="7810508" y="3081869"/>
            <a:ext cx="973667" cy="973667"/>
          </a:xfrm>
          <a:prstGeom prst="rect">
            <a:avLst/>
          </a:prstGeom>
        </p:spPr>
      </p:pic>
      <p:pic>
        <p:nvPicPr>
          <p:cNvPr id="38" name="Picture 37">
            <a:extLst>
              <a:ext uri="{FF2B5EF4-FFF2-40B4-BE49-F238E27FC236}">
                <a16:creationId xmlns:a16="http://schemas.microsoft.com/office/drawing/2014/main" id="{FDC73733-35D4-D94B-A38F-F35A3FD0B4BF}"/>
              </a:ext>
            </a:extLst>
          </p:cNvPr>
          <p:cNvPicPr>
            <a:picLocks noChangeAspect="1"/>
          </p:cNvPicPr>
          <p:nvPr/>
        </p:nvPicPr>
        <p:blipFill>
          <a:blip r:embed="rId3">
            <a:extLst>
              <a:ext uri="{BEBA8EAE-BF5A-486C-A8C5-ECC9F3942E4B}">
                <a14:imgProps xmlns:a14="http://schemas.microsoft.com/office/drawing/2010/main">
                  <a14:imgLayer r:embed="rId5">
                    <a14:imgEffect>
                      <a14:backgroundRemoval t="0" b="99556" l="1778" r="99556"/>
                    </a14:imgEffect>
                  </a14:imgLayer>
                </a14:imgProps>
              </a:ext>
            </a:extLst>
          </a:blip>
          <a:stretch>
            <a:fillRect/>
          </a:stretch>
        </p:blipFill>
        <p:spPr>
          <a:xfrm>
            <a:off x="6556372" y="2590272"/>
            <a:ext cx="973667" cy="973667"/>
          </a:xfrm>
          <a:prstGeom prst="rect">
            <a:avLst/>
          </a:prstGeom>
        </p:spPr>
      </p:pic>
      <p:pic>
        <p:nvPicPr>
          <p:cNvPr id="39" name="Picture 38">
            <a:extLst>
              <a:ext uri="{FF2B5EF4-FFF2-40B4-BE49-F238E27FC236}">
                <a16:creationId xmlns:a16="http://schemas.microsoft.com/office/drawing/2014/main" id="{217A0EEB-D5F3-914C-A250-4461DC89CFE0}"/>
              </a:ext>
            </a:extLst>
          </p:cNvPr>
          <p:cNvPicPr>
            <a:picLocks noChangeAspect="1"/>
          </p:cNvPicPr>
          <p:nvPr/>
        </p:nvPicPr>
        <p:blipFill>
          <a:blip r:embed="rId3">
            <a:extLst>
              <a:ext uri="{BEBA8EAE-BF5A-486C-A8C5-ECC9F3942E4B}">
                <a14:imgProps xmlns:a14="http://schemas.microsoft.com/office/drawing/2010/main">
                  <a14:imgLayer r:embed="rId5">
                    <a14:imgEffect>
                      <a14:backgroundRemoval t="0" b="99556" l="1778" r="99556"/>
                    </a14:imgEffect>
                  </a14:imgLayer>
                </a14:imgProps>
              </a:ext>
            </a:extLst>
          </a:blip>
          <a:stretch>
            <a:fillRect/>
          </a:stretch>
        </p:blipFill>
        <p:spPr>
          <a:xfrm>
            <a:off x="7671876" y="2406649"/>
            <a:ext cx="973667" cy="973667"/>
          </a:xfrm>
          <a:prstGeom prst="rect">
            <a:avLst/>
          </a:prstGeom>
        </p:spPr>
      </p:pic>
      <p:sp>
        <p:nvSpPr>
          <p:cNvPr id="40" name="Rounded Rectangle 39">
            <a:extLst>
              <a:ext uri="{FF2B5EF4-FFF2-40B4-BE49-F238E27FC236}">
                <a16:creationId xmlns:a16="http://schemas.microsoft.com/office/drawing/2014/main" id="{291F0E20-47F7-9148-8819-64DDB371F699}"/>
              </a:ext>
            </a:extLst>
          </p:cNvPr>
          <p:cNvSpPr/>
          <p:nvPr/>
        </p:nvSpPr>
        <p:spPr>
          <a:xfrm>
            <a:off x="5850467" y="2568736"/>
            <a:ext cx="1534624" cy="1417348"/>
          </a:xfrm>
          <a:prstGeom prst="roundRect">
            <a:avLst/>
          </a:prstGeom>
          <a:solidFill>
            <a:srgbClr val="FFFF00">
              <a:alpha val="44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41" name="5-Point Star 40">
            <a:extLst>
              <a:ext uri="{FF2B5EF4-FFF2-40B4-BE49-F238E27FC236}">
                <a16:creationId xmlns:a16="http://schemas.microsoft.com/office/drawing/2014/main" id="{2E74A29B-87F0-3746-955C-4EAEC29F296B}"/>
              </a:ext>
            </a:extLst>
          </p:cNvPr>
          <p:cNvSpPr/>
          <p:nvPr/>
        </p:nvSpPr>
        <p:spPr>
          <a:xfrm>
            <a:off x="6940036" y="2932446"/>
            <a:ext cx="287867" cy="262469"/>
          </a:xfrm>
          <a:prstGeom prst="star5">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42" name="5-Point Star 41">
            <a:extLst>
              <a:ext uri="{FF2B5EF4-FFF2-40B4-BE49-F238E27FC236}">
                <a16:creationId xmlns:a16="http://schemas.microsoft.com/office/drawing/2014/main" id="{CC1AA23A-2D8A-1F43-9145-25470D225D19}"/>
              </a:ext>
            </a:extLst>
          </p:cNvPr>
          <p:cNvSpPr/>
          <p:nvPr/>
        </p:nvSpPr>
        <p:spPr>
          <a:xfrm>
            <a:off x="8098367" y="2742930"/>
            <a:ext cx="287867" cy="262469"/>
          </a:xfrm>
          <a:prstGeom prst="star5">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43" name="5-Point Star 42">
            <a:extLst>
              <a:ext uri="{FF2B5EF4-FFF2-40B4-BE49-F238E27FC236}">
                <a16:creationId xmlns:a16="http://schemas.microsoft.com/office/drawing/2014/main" id="{6B8AC85D-F13D-874D-B7C4-8F5027203E19}"/>
              </a:ext>
            </a:extLst>
          </p:cNvPr>
          <p:cNvSpPr/>
          <p:nvPr/>
        </p:nvSpPr>
        <p:spPr>
          <a:xfrm>
            <a:off x="5795414" y="4254500"/>
            <a:ext cx="287867" cy="262469"/>
          </a:xfrm>
          <a:prstGeom prst="star5">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44" name="5-Point Star 43">
            <a:extLst>
              <a:ext uri="{FF2B5EF4-FFF2-40B4-BE49-F238E27FC236}">
                <a16:creationId xmlns:a16="http://schemas.microsoft.com/office/drawing/2014/main" id="{926A26B1-454B-5D4F-8F17-E30129B53108}"/>
              </a:ext>
            </a:extLst>
          </p:cNvPr>
          <p:cNvSpPr/>
          <p:nvPr/>
        </p:nvSpPr>
        <p:spPr>
          <a:xfrm>
            <a:off x="8080374" y="4238096"/>
            <a:ext cx="287867" cy="262469"/>
          </a:xfrm>
          <a:prstGeom prst="star5">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45" name="TextBox 44">
            <a:extLst>
              <a:ext uri="{FF2B5EF4-FFF2-40B4-BE49-F238E27FC236}">
                <a16:creationId xmlns:a16="http://schemas.microsoft.com/office/drawing/2014/main" id="{45E53541-72A8-C044-B9A2-3A411176D4E1}"/>
              </a:ext>
            </a:extLst>
          </p:cNvPr>
          <p:cNvSpPr txBox="1"/>
          <p:nvPr/>
        </p:nvSpPr>
        <p:spPr>
          <a:xfrm>
            <a:off x="5524669" y="6027108"/>
            <a:ext cx="3254930" cy="461665"/>
          </a:xfrm>
          <a:prstGeom prst="rect">
            <a:avLst/>
          </a:prstGeom>
          <a:noFill/>
        </p:spPr>
        <p:txBody>
          <a:bodyPr wrap="none" rtlCol="0">
            <a:spAutoFit/>
          </a:bodyPr>
          <a:lstStyle/>
          <a:p>
            <a:r>
              <a:rPr lang="en-US" sz="2400" dirty="0">
                <a:latin typeface="Calibri" panose="020F0502020204030204" pitchFamily="34" charset="0"/>
                <a:cs typeface="Calibri" panose="020F0502020204030204" pitchFamily="34" charset="0"/>
              </a:rPr>
              <a:t>N</a:t>
            </a:r>
            <a:r>
              <a:rPr lang="en-US" sz="2400" baseline="-25000" dirty="0">
                <a:latin typeface="Calibri" panose="020F0502020204030204" pitchFamily="34" charset="0"/>
                <a:cs typeface="Calibri" panose="020F0502020204030204" pitchFamily="34" charset="0"/>
              </a:rPr>
              <a:t>2</a:t>
            </a:r>
            <a:r>
              <a:rPr lang="en-US" sz="2400" dirty="0">
                <a:latin typeface="Calibri" panose="020F0502020204030204" pitchFamily="34" charset="0"/>
                <a:cs typeface="Calibri" panose="020F0502020204030204" pitchFamily="34" charset="0"/>
              </a:rPr>
              <a:t> recaptured, n marked</a:t>
            </a:r>
          </a:p>
        </p:txBody>
      </p: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364B7F3B-CE99-8942-9097-13DFF0AB25A4}"/>
                  </a:ext>
                </a:extLst>
              </p:cNvPr>
              <p:cNvSpPr txBox="1"/>
              <p:nvPr/>
            </p:nvSpPr>
            <p:spPr>
              <a:xfrm>
                <a:off x="9017301" y="2932446"/>
                <a:ext cx="3324949" cy="2429832"/>
              </a:xfrm>
              <a:prstGeom prst="rect">
                <a:avLst/>
              </a:prstGeom>
              <a:noFill/>
            </p:spPr>
            <p:txBody>
              <a:bodyPr wrap="none" rtlCol="0">
                <a:spAutoFit/>
              </a:bodyPr>
              <a:lstStyle/>
              <a:p>
                <a:r>
                  <a:rPr lang="en-US" sz="2400" dirty="0">
                    <a:latin typeface="Calibri" panose="020F0502020204030204" pitchFamily="34" charset="0"/>
                    <a:cs typeface="Calibri" panose="020F0502020204030204" pitchFamily="34" charset="0"/>
                  </a:rPr>
                  <a:t>Assuming independence:</a:t>
                </a:r>
              </a:p>
              <a:p>
                <a:endParaRPr lang="en-US" sz="2400" i="1" dirty="0">
                  <a:latin typeface="Cambria Math" panose="02040503050406030204" pitchFamily="18" charset="0"/>
                </a:endParaRPr>
              </a:p>
              <a:p>
                <a:r>
                  <a:rPr lang="en-US" sz="2400" i="1" dirty="0">
                    <a:latin typeface="Cambria Math" panose="02040503050406030204" pitchFamily="18" charset="0"/>
                  </a:rPr>
                  <a:t>	</a:t>
                </a:r>
                <a14:m>
                  <m:oMath xmlns:m="http://schemas.openxmlformats.org/officeDocument/2006/math">
                    <m:f>
                      <m:fPr>
                        <m:ctrlPr>
                          <a:rPr lang="en-US" sz="2400" i="1" smtClean="0">
                            <a:latin typeface="Cambria Math" panose="02040503050406030204" pitchFamily="18" charset="0"/>
                          </a:rPr>
                        </m:ctrlPr>
                      </m:fPr>
                      <m:num>
                        <m:sSub>
                          <m:sSubPr>
                            <m:ctrlPr>
                              <a:rPr lang="en-US" sz="2400" i="1">
                                <a:latin typeface="Cambria Math" panose="02040503050406030204" pitchFamily="18" charset="0"/>
                              </a:rPr>
                            </m:ctrlPr>
                          </m:sSubPr>
                          <m:e>
                            <m:r>
                              <a:rPr lang="en-US" sz="2400" i="1">
                                <a:latin typeface="Cambria Math" panose="02040503050406030204" pitchFamily="18" charset="0"/>
                              </a:rPr>
                              <m:t>𝑁</m:t>
                            </m:r>
                          </m:e>
                          <m:sub>
                            <m:r>
                              <a:rPr lang="en-US" sz="2400" i="1">
                                <a:latin typeface="Cambria Math" panose="02040503050406030204" pitchFamily="18" charset="0"/>
                              </a:rPr>
                              <m:t>1</m:t>
                            </m:r>
                          </m:sub>
                        </m:sSub>
                      </m:num>
                      <m:den>
                        <m:r>
                          <a:rPr lang="en-US" sz="2400" b="0" i="1" smtClean="0">
                            <a:latin typeface="Cambria Math" panose="02040503050406030204" pitchFamily="18" charset="0"/>
                          </a:rPr>
                          <m:t>𝑀</m:t>
                        </m:r>
                      </m:den>
                    </m:f>
                  </m:oMath>
                </a14:m>
                <a:r>
                  <a:rPr lang="en-US" sz="2400" dirty="0">
                    <a:latin typeface="Calibri" panose="020F0502020204030204" pitchFamily="34" charset="0"/>
                    <a:cs typeface="Calibri" panose="020F0502020204030204" pitchFamily="34" charset="0"/>
                  </a:rPr>
                  <a:t> = </a:t>
                </a:r>
                <a14:m>
                  <m:oMath xmlns:m="http://schemas.openxmlformats.org/officeDocument/2006/math">
                    <m:f>
                      <m:fPr>
                        <m:ctrlPr>
                          <a:rPr lang="en-US" sz="2400" i="1">
                            <a:latin typeface="Cambria Math" panose="02040503050406030204" pitchFamily="18" charset="0"/>
                          </a:rPr>
                        </m:ctrlPr>
                      </m:fPr>
                      <m:num>
                        <m:r>
                          <a:rPr lang="en-US" sz="2400" b="0" i="1" smtClean="0">
                            <a:latin typeface="Cambria Math" panose="02040503050406030204" pitchFamily="18" charset="0"/>
                          </a:rPr>
                          <m:t>𝑛</m:t>
                        </m:r>
                      </m:num>
                      <m:den>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𝑁</m:t>
                            </m:r>
                          </m:e>
                          <m:sub>
                            <m:r>
                              <a:rPr lang="en-US" sz="2400" b="0" i="1" smtClean="0">
                                <a:latin typeface="Cambria Math" panose="02040503050406030204" pitchFamily="18" charset="0"/>
                              </a:rPr>
                              <m:t>2</m:t>
                            </m:r>
                          </m:sub>
                        </m:sSub>
                      </m:den>
                    </m:f>
                  </m:oMath>
                </a14:m>
                <a:br>
                  <a:rPr lang="en-US" sz="2400" b="0" i="1" dirty="0">
                    <a:latin typeface="Cambria Math" panose="02040503050406030204" pitchFamily="18" charset="0"/>
                  </a:rPr>
                </a:br>
                <a:endParaRPr lang="en-US" sz="24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𝑀</m:t>
                      </m:r>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𝑁</m:t>
                              </m:r>
                            </m:e>
                            <m:sub>
                              <m:r>
                                <a:rPr lang="en-US" sz="2400" b="0" i="1" smtClean="0">
                                  <a:latin typeface="Cambria Math" panose="02040503050406030204" pitchFamily="18" charset="0"/>
                                </a:rPr>
                                <m:t>1</m:t>
                              </m:r>
                            </m:sub>
                          </m:s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𝑁</m:t>
                              </m:r>
                            </m:e>
                            <m:sub>
                              <m:r>
                                <a:rPr lang="en-US" sz="2400" b="0" i="1" smtClean="0">
                                  <a:latin typeface="Cambria Math" panose="02040503050406030204" pitchFamily="18" charset="0"/>
                                </a:rPr>
                                <m:t>2</m:t>
                              </m:r>
                            </m:sub>
                          </m:sSub>
                        </m:num>
                        <m:den>
                          <m:r>
                            <a:rPr lang="en-US" sz="2400" b="0" i="1" smtClean="0">
                              <a:latin typeface="Cambria Math" panose="02040503050406030204" pitchFamily="18" charset="0"/>
                            </a:rPr>
                            <m:t>𝑛</m:t>
                          </m:r>
                        </m:den>
                      </m:f>
                    </m:oMath>
                  </m:oMathPara>
                </a14:m>
                <a:endParaRPr lang="en-US" sz="2400" dirty="0">
                  <a:latin typeface="Calibri" panose="020F0502020204030204" pitchFamily="34" charset="0"/>
                  <a:cs typeface="Calibri" panose="020F0502020204030204" pitchFamily="34" charset="0"/>
                </a:endParaRPr>
              </a:p>
            </p:txBody>
          </p:sp>
        </mc:Choice>
        <mc:Fallback xmlns="">
          <p:sp>
            <p:nvSpPr>
              <p:cNvPr id="46" name="TextBox 45">
                <a:extLst>
                  <a:ext uri="{FF2B5EF4-FFF2-40B4-BE49-F238E27FC236}">
                    <a16:creationId xmlns:a16="http://schemas.microsoft.com/office/drawing/2014/main" id="{364B7F3B-CE99-8942-9097-13DFF0AB25A4}"/>
                  </a:ext>
                </a:extLst>
              </p:cNvPr>
              <p:cNvSpPr txBox="1">
                <a:spLocks noRot="1" noChangeAspect="1" noMove="1" noResize="1" noEditPoints="1" noAdjustHandles="1" noChangeArrowheads="1" noChangeShapeType="1" noTextEdit="1"/>
              </p:cNvSpPr>
              <p:nvPr/>
            </p:nvSpPr>
            <p:spPr>
              <a:xfrm>
                <a:off x="9017301" y="2932446"/>
                <a:ext cx="3324949" cy="2429832"/>
              </a:xfrm>
              <a:prstGeom prst="rect">
                <a:avLst/>
              </a:prstGeom>
              <a:blipFill>
                <a:blip r:embed="rId8"/>
                <a:stretch>
                  <a:fillRect l="-2652" t="-1554" r="-1515"/>
                </a:stretch>
              </a:blipFill>
            </p:spPr>
            <p:txBody>
              <a:bodyPr/>
              <a:lstStyle/>
              <a:p>
                <a:r>
                  <a:rPr lang="en-US">
                    <a:noFill/>
                  </a:rPr>
                  <a:t> </a:t>
                </a:r>
              </a:p>
            </p:txBody>
          </p:sp>
        </mc:Fallback>
      </mc:AlternateContent>
    </p:spTree>
    <p:extLst>
      <p:ext uri="{BB962C8B-B14F-4D97-AF65-F5344CB8AC3E}">
        <p14:creationId xmlns:p14="http://schemas.microsoft.com/office/powerpoint/2010/main" val="18184172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4"/>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6"/>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7"/>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8"/>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9"/>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0"/>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1"/>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2"/>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3"/>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44"/>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45"/>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P spid="24" grpId="0" animBg="1"/>
      <p:bldP spid="25" grpId="0"/>
      <p:bldP spid="26" grpId="0" animBg="1"/>
      <p:bldP spid="40" grpId="0" animBg="1"/>
      <p:bldP spid="41" grpId="0" animBg="1"/>
      <p:bldP spid="42" grpId="0" animBg="1"/>
      <p:bldP spid="43" grpId="0" animBg="1"/>
      <p:bldP spid="44" grpId="0" animBg="1"/>
      <p:bldP spid="45" grpId="0"/>
      <p:bldP spid="46"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517C8D-B9D6-874C-A315-77C9AB6910EF}"/>
              </a:ext>
            </a:extLst>
          </p:cNvPr>
          <p:cNvSpPr>
            <a:spLocks noGrp="1"/>
          </p:cNvSpPr>
          <p:nvPr>
            <p:ph type="title"/>
          </p:nvPr>
        </p:nvSpPr>
        <p:spPr/>
        <p:txBody>
          <a:bodyPr/>
          <a:lstStyle/>
          <a:p>
            <a:r>
              <a:rPr lang="en-US" dirty="0"/>
              <a:t>How Large is the Crowd?</a:t>
            </a:r>
          </a:p>
        </p:txBody>
      </p:sp>
      <p:sp>
        <p:nvSpPr>
          <p:cNvPr id="3" name="Content Placeholder 2">
            <a:extLst>
              <a:ext uri="{FF2B5EF4-FFF2-40B4-BE49-F238E27FC236}">
                <a16:creationId xmlns:a16="http://schemas.microsoft.com/office/drawing/2014/main" id="{4298328D-72E5-F04C-9181-6D29CDA46458}"/>
              </a:ext>
            </a:extLst>
          </p:cNvPr>
          <p:cNvSpPr>
            <a:spLocks noGrp="1"/>
          </p:cNvSpPr>
          <p:nvPr>
            <p:ph idx="1"/>
          </p:nvPr>
        </p:nvSpPr>
        <p:spPr/>
        <p:txBody>
          <a:bodyPr/>
          <a:lstStyle/>
          <a:p>
            <a:r>
              <a:rPr lang="en-US" dirty="0">
                <a:latin typeface="Calibri" panose="020F0502020204030204" pitchFamily="34" charset="0"/>
                <a:cs typeface="Calibri" panose="020F0502020204030204" pitchFamily="34" charset="0"/>
              </a:rPr>
              <a:t>Applying the capture-recapture analysis to workers who respond to demographic surveys, we may estimate that M= 13,410.</a:t>
            </a:r>
          </a:p>
          <a:p>
            <a:endParaRPr lang="en-US"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What assumptions are made?</a:t>
            </a:r>
          </a:p>
          <a:p>
            <a:pPr lvl="1"/>
            <a:endParaRPr lang="en-US" dirty="0">
              <a:latin typeface="Calibri" panose="020F0502020204030204" pitchFamily="34" charset="0"/>
              <a:cs typeface="Calibri" panose="020F0502020204030204" pitchFamily="34" charset="0"/>
            </a:endParaRPr>
          </a:p>
          <a:p>
            <a:pPr lvl="1"/>
            <a:r>
              <a:rPr lang="en-US" dirty="0">
                <a:latin typeface="Calibri" panose="020F0502020204030204" pitchFamily="34" charset="0"/>
                <a:cs typeface="Calibri" panose="020F0502020204030204" pitchFamily="34" charset="0"/>
              </a:rPr>
              <a:t>A1: Closed population model: No workers will leave the worker pool, and no new workers will join the pool</a:t>
            </a:r>
          </a:p>
          <a:p>
            <a:pPr lvl="1"/>
            <a:endParaRPr lang="en-US" dirty="0">
              <a:latin typeface="Calibri" panose="020F0502020204030204" pitchFamily="34" charset="0"/>
              <a:cs typeface="Calibri" panose="020F0502020204030204" pitchFamily="34" charset="0"/>
            </a:endParaRPr>
          </a:p>
          <a:p>
            <a:pPr lvl="1"/>
            <a:r>
              <a:rPr lang="en-US" dirty="0">
                <a:latin typeface="Calibri" panose="020F0502020204030204" pitchFamily="34" charset="0"/>
                <a:cs typeface="Calibri" panose="020F0502020204030204" pitchFamily="34" charset="0"/>
              </a:rPr>
              <a:t>A2: Equal propensity of participation: The probability to participate in demographic survey is equal across all workers.</a:t>
            </a:r>
          </a:p>
        </p:txBody>
      </p:sp>
      <p:sp>
        <p:nvSpPr>
          <p:cNvPr id="4" name="TextBox 3">
            <a:extLst>
              <a:ext uri="{FF2B5EF4-FFF2-40B4-BE49-F238E27FC236}">
                <a16:creationId xmlns:a16="http://schemas.microsoft.com/office/drawing/2014/main" id="{1B02A86F-EF76-1943-93A1-60848F1B2631}"/>
              </a:ext>
            </a:extLst>
          </p:cNvPr>
          <p:cNvSpPr txBox="1"/>
          <p:nvPr/>
        </p:nvSpPr>
        <p:spPr>
          <a:xfrm>
            <a:off x="1081033" y="6452527"/>
            <a:ext cx="8051628" cy="646331"/>
          </a:xfrm>
          <a:prstGeom prst="rect">
            <a:avLst/>
          </a:prstGeom>
          <a:noFill/>
        </p:spPr>
        <p:txBody>
          <a:bodyPr wrap="none" rtlCol="0">
            <a:spAutoFit/>
          </a:bodyPr>
          <a:lstStyle/>
          <a:p>
            <a:r>
              <a:rPr lang="en-US" dirty="0" err="1">
                <a:latin typeface="Calibri" panose="020F0502020204030204" pitchFamily="34" charset="0"/>
                <a:cs typeface="Calibri" panose="020F0502020204030204" pitchFamily="34" charset="0"/>
              </a:rPr>
              <a:t>Difallah</a:t>
            </a:r>
            <a:r>
              <a:rPr lang="en-US" dirty="0">
                <a:latin typeface="Calibri" panose="020F0502020204030204" pitchFamily="34" charset="0"/>
                <a:cs typeface="Calibri" panose="020F0502020204030204" pitchFamily="34" charset="0"/>
              </a:rPr>
              <a:t> et al. "Demographics and Dynamics of Mechanical Turk Workers”, </a:t>
            </a:r>
            <a:r>
              <a:rPr lang="en-US" i="1" dirty="0">
                <a:latin typeface="Calibri" panose="020F0502020204030204" pitchFamily="34" charset="0"/>
                <a:cs typeface="Calibri" panose="020F0502020204030204" pitchFamily="34" charset="0"/>
              </a:rPr>
              <a:t>WSDM’18</a:t>
            </a:r>
            <a:endParaRPr lang="en-US" dirty="0">
              <a:latin typeface="Calibri" panose="020F0502020204030204" pitchFamily="34" charset="0"/>
              <a:cs typeface="Calibri" panose="020F0502020204030204" pitchFamily="34" charset="0"/>
            </a:endParaRPr>
          </a:p>
          <a:p>
            <a:endParaRPr 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088991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A74996-AB93-B345-96BB-B6A84249FE3C}"/>
              </a:ext>
            </a:extLst>
          </p:cNvPr>
          <p:cNvSpPr>
            <a:spLocks noGrp="1"/>
          </p:cNvSpPr>
          <p:nvPr>
            <p:ph type="title"/>
          </p:nvPr>
        </p:nvSpPr>
        <p:spPr/>
        <p:txBody>
          <a:bodyPr/>
          <a:lstStyle/>
          <a:p>
            <a:r>
              <a:rPr lang="en-US" dirty="0">
                <a:cs typeface="Calibri" panose="020F0502020204030204" pitchFamily="34" charset="0"/>
              </a:rPr>
              <a:t>How Large is the Crowd?</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5F914BC-67F7-3D44-AFC9-0CF0742C5C1C}"/>
                  </a:ext>
                </a:extLst>
              </p:cNvPr>
              <p:cNvSpPr>
                <a:spLocks noGrp="1"/>
              </p:cNvSpPr>
              <p:nvPr>
                <p:ph idx="1"/>
              </p:nvPr>
            </p:nvSpPr>
            <p:spPr/>
            <p:txBody>
              <a:bodyPr>
                <a:normAutofit/>
              </a:bodyPr>
              <a:lstStyle/>
              <a:p>
                <a:pPr marL="0" indent="0">
                  <a:buNone/>
                </a:pPr>
                <a:r>
                  <a:rPr lang="en-US" b="1" dirty="0">
                    <a:latin typeface="Calibri" panose="020F0502020204030204" pitchFamily="34" charset="0"/>
                    <a:cs typeface="Calibri" panose="020F0502020204030204" pitchFamily="34" charset="0"/>
                  </a:rPr>
                  <a:t>Relaxing A1: Open population model</a:t>
                </a:r>
              </a:p>
              <a:p>
                <a:r>
                  <a:rPr lang="en-US" dirty="0">
                    <a:latin typeface="Calibri" panose="020F0502020204030204" pitchFamily="34" charset="0"/>
                    <a:cs typeface="Calibri" panose="020F0502020204030204" pitchFamily="34" charset="0"/>
                  </a:rPr>
                  <a:t>Survival probability: </a:t>
                </a:r>
                <a14:m>
                  <m:oMath xmlns:m="http://schemas.openxmlformats.org/officeDocument/2006/math">
                    <m:r>
                      <a:rPr lang="en-US" b="0" i="1" smtClean="0">
                        <a:solidFill>
                          <a:schemeClr val="accent1"/>
                        </a:solidFill>
                        <a:latin typeface="Cambria Math" panose="02040503050406030204" pitchFamily="18" charset="0"/>
                      </a:rPr>
                      <m:t>𝑆</m:t>
                    </m:r>
                    <m:d>
                      <m:dPr>
                        <m:ctrlPr>
                          <a:rPr lang="en-US" b="0" i="1" smtClean="0">
                            <a:solidFill>
                              <a:schemeClr val="accent1"/>
                            </a:solidFill>
                            <a:latin typeface="Cambria Math" panose="02040503050406030204" pitchFamily="18" charset="0"/>
                          </a:rPr>
                        </m:ctrlPr>
                      </m:dPr>
                      <m:e>
                        <m:r>
                          <a:rPr lang="en-US" b="0" i="1" smtClean="0">
                            <a:solidFill>
                              <a:schemeClr val="accent1"/>
                            </a:solidFill>
                            <a:latin typeface="Cambria Math" panose="02040503050406030204" pitchFamily="18" charset="0"/>
                          </a:rPr>
                          <m:t>𝑡</m:t>
                        </m:r>
                      </m:e>
                    </m:d>
                    <m:r>
                      <a:rPr lang="en-US" b="0" i="1" smtClean="0">
                        <a:solidFill>
                          <a:schemeClr val="accent1"/>
                        </a:solidFill>
                        <a:latin typeface="Cambria Math" panose="02040503050406030204" pitchFamily="18" charset="0"/>
                      </a:rPr>
                      <m:t>=</m:t>
                    </m:r>
                    <m:r>
                      <m:rPr>
                        <m:sty m:val="p"/>
                      </m:rPr>
                      <a:rPr lang="en-US" b="0" i="0" smtClean="0">
                        <a:solidFill>
                          <a:schemeClr val="accent1"/>
                        </a:solidFill>
                        <a:latin typeface="Cambria Math" panose="02040503050406030204" pitchFamily="18" charset="0"/>
                      </a:rPr>
                      <m:t>exp</m:t>
                    </m:r>
                    <m:r>
                      <a:rPr lang="en-US" b="0" i="1" smtClean="0">
                        <a:solidFill>
                          <a:schemeClr val="accent1"/>
                        </a:solidFill>
                        <a:latin typeface="Cambria Math" panose="02040503050406030204" pitchFamily="18" charset="0"/>
                      </a:rPr>
                      <m:t>⁡(−</m:t>
                    </m:r>
                    <m:r>
                      <a:rPr lang="en-US" b="0" i="1" smtClean="0">
                        <a:solidFill>
                          <a:schemeClr val="accent1"/>
                        </a:solidFill>
                        <a:latin typeface="Cambria Math" panose="02040503050406030204" pitchFamily="18" charset="0"/>
                        <a:ea typeface="Cambria Math" panose="02040503050406030204" pitchFamily="18" charset="0"/>
                      </a:rPr>
                      <m:t>𝜆</m:t>
                    </m:r>
                    <m:r>
                      <a:rPr lang="en-US" b="0" i="1" smtClean="0">
                        <a:solidFill>
                          <a:schemeClr val="accent1"/>
                        </a:solidFill>
                        <a:latin typeface="Cambria Math" panose="02040503050406030204" pitchFamily="18" charset="0"/>
                        <a:ea typeface="Cambria Math" panose="02040503050406030204" pitchFamily="18" charset="0"/>
                      </a:rPr>
                      <m:t>𝑡</m:t>
                    </m:r>
                    <m:r>
                      <a:rPr lang="en-US" b="0" i="1" smtClean="0">
                        <a:solidFill>
                          <a:schemeClr val="accent1"/>
                        </a:solidFill>
                        <a:latin typeface="Cambria Math" panose="02040503050406030204" pitchFamily="18" charset="0"/>
                      </a:rPr>
                      <m:t>)</m:t>
                    </m:r>
                  </m:oMath>
                </a14:m>
                <a:endParaRPr lang="en-US" dirty="0">
                  <a:solidFill>
                    <a:schemeClr val="accent1"/>
                  </a:solidFill>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At time </a:t>
                </a:r>
                <a14:m>
                  <m:oMath xmlns:m="http://schemas.openxmlformats.org/officeDocument/2006/math">
                    <m:r>
                      <a:rPr lang="en-US" b="0" i="1" smtClean="0">
                        <a:solidFill>
                          <a:schemeClr val="accent1"/>
                        </a:solidFill>
                        <a:latin typeface="Cambria Math" panose="02040503050406030204" pitchFamily="18" charset="0"/>
                      </a:rPr>
                      <m:t>𝑑</m:t>
                    </m:r>
                    <m:r>
                      <a:rPr lang="en-US" b="0" i="1" smtClean="0">
                        <a:solidFill>
                          <a:schemeClr val="accent1"/>
                        </a:solidFill>
                        <a:latin typeface="Cambria Math" panose="02040503050406030204" pitchFamily="18" charset="0"/>
                      </a:rPr>
                      <m:t>−</m:t>
                    </m:r>
                    <m:r>
                      <a:rPr lang="en-US" b="0" i="1" smtClean="0">
                        <a:solidFill>
                          <a:schemeClr val="accent1"/>
                        </a:solidFill>
                        <a:latin typeface="Cambria Math" panose="02040503050406030204" pitchFamily="18" charset="0"/>
                      </a:rPr>
                      <m:t>𝑡</m:t>
                    </m:r>
                  </m:oMath>
                </a14:m>
                <a:r>
                  <a:rPr lang="en-US" dirty="0">
                    <a:latin typeface="Calibri" panose="020F0502020204030204" pitchFamily="34" charset="0"/>
                    <a:cs typeface="Calibri" panose="020F0502020204030204" pitchFamily="34" charset="0"/>
                  </a:rPr>
                  <a:t>, </a:t>
                </a:r>
                <a14:m>
                  <m:oMath xmlns:m="http://schemas.openxmlformats.org/officeDocument/2006/math">
                    <m:sSub>
                      <m:sSubPr>
                        <m:ctrlPr>
                          <a:rPr lang="en-US" i="1" smtClean="0">
                            <a:solidFill>
                              <a:schemeClr val="accent1"/>
                            </a:solidFill>
                            <a:latin typeface="Cambria Math" panose="02040503050406030204" pitchFamily="18" charset="0"/>
                          </a:rPr>
                        </m:ctrlPr>
                      </m:sSubPr>
                      <m:e>
                        <m:r>
                          <a:rPr lang="en-US" b="0" i="1" smtClean="0">
                            <a:solidFill>
                              <a:schemeClr val="accent1"/>
                            </a:solidFill>
                            <a:latin typeface="Cambria Math" panose="02040503050406030204" pitchFamily="18" charset="0"/>
                          </a:rPr>
                          <m:t>𝑁</m:t>
                        </m:r>
                      </m:e>
                      <m:sub>
                        <m:r>
                          <a:rPr lang="en-US" b="0" i="1" smtClean="0">
                            <a:solidFill>
                              <a:schemeClr val="accent1"/>
                            </a:solidFill>
                            <a:latin typeface="Cambria Math" panose="02040503050406030204" pitchFamily="18" charset="0"/>
                          </a:rPr>
                          <m:t>𝑑</m:t>
                        </m:r>
                        <m:r>
                          <a:rPr lang="en-US" b="0" i="1" smtClean="0">
                            <a:solidFill>
                              <a:schemeClr val="accent1"/>
                            </a:solidFill>
                            <a:latin typeface="Cambria Math" panose="02040503050406030204" pitchFamily="18" charset="0"/>
                          </a:rPr>
                          <m:t>−</m:t>
                        </m:r>
                        <m:r>
                          <a:rPr lang="en-US" b="0" i="1" smtClean="0">
                            <a:solidFill>
                              <a:schemeClr val="accent1"/>
                            </a:solidFill>
                            <a:latin typeface="Cambria Math" panose="02040503050406030204" pitchFamily="18" charset="0"/>
                          </a:rPr>
                          <m:t>𝑡</m:t>
                        </m:r>
                      </m:sub>
                    </m:sSub>
                  </m:oMath>
                </a14:m>
                <a:r>
                  <a:rPr lang="en-US" dirty="0">
                    <a:latin typeface="Calibri" panose="020F0502020204030204" pitchFamily="34" charset="0"/>
                    <a:cs typeface="Calibri" panose="020F0502020204030204" pitchFamily="34" charset="0"/>
                  </a:rPr>
                  <a:t> workers participated in the survey</a:t>
                </a:r>
              </a:p>
              <a:p>
                <a:r>
                  <a:rPr lang="en-US" dirty="0">
                    <a:latin typeface="Calibri" panose="020F0502020204030204" pitchFamily="34" charset="0"/>
                    <a:cs typeface="Calibri" panose="020F0502020204030204" pitchFamily="34" charset="0"/>
                  </a:rPr>
                  <a:t>At time </a:t>
                </a:r>
                <a14:m>
                  <m:oMath xmlns:m="http://schemas.openxmlformats.org/officeDocument/2006/math">
                    <m:r>
                      <a:rPr lang="en-US" i="1" smtClean="0">
                        <a:solidFill>
                          <a:schemeClr val="accent1"/>
                        </a:solidFill>
                        <a:latin typeface="Cambria Math" panose="02040503050406030204" pitchFamily="18" charset="0"/>
                      </a:rPr>
                      <m:t>𝑑</m:t>
                    </m:r>
                  </m:oMath>
                </a14:m>
                <a:r>
                  <a:rPr lang="en-US" dirty="0">
                    <a:latin typeface="Calibri" panose="020F0502020204030204" pitchFamily="34" charset="0"/>
                    <a:cs typeface="Calibri" panose="020F0502020204030204" pitchFamily="34" charset="0"/>
                  </a:rPr>
                  <a:t>, assume that there are </a:t>
                </a:r>
                <a14:m>
                  <m:oMath xmlns:m="http://schemas.openxmlformats.org/officeDocument/2006/math">
                    <m:sSub>
                      <m:sSubPr>
                        <m:ctrlPr>
                          <a:rPr lang="en-US" i="1" smtClean="0">
                            <a:solidFill>
                              <a:schemeClr val="accent1"/>
                            </a:solidFill>
                            <a:latin typeface="Cambria Math" panose="02040503050406030204" pitchFamily="18" charset="0"/>
                          </a:rPr>
                        </m:ctrlPr>
                      </m:sSubPr>
                      <m:e>
                        <m:r>
                          <a:rPr lang="en-US" b="0" i="1" smtClean="0">
                            <a:solidFill>
                              <a:schemeClr val="accent1"/>
                            </a:solidFill>
                            <a:latin typeface="Cambria Math" panose="02040503050406030204" pitchFamily="18" charset="0"/>
                          </a:rPr>
                          <m:t>𝑀</m:t>
                        </m:r>
                      </m:e>
                      <m:sub>
                        <m:r>
                          <a:rPr lang="en-US" i="1">
                            <a:solidFill>
                              <a:schemeClr val="accent1"/>
                            </a:solidFill>
                            <a:latin typeface="Cambria Math" panose="02040503050406030204" pitchFamily="18" charset="0"/>
                          </a:rPr>
                          <m:t>𝑑</m:t>
                        </m:r>
                      </m:sub>
                    </m:sSub>
                  </m:oMath>
                </a14:m>
                <a:r>
                  <a:rPr lang="en-US" dirty="0">
                    <a:solidFill>
                      <a:schemeClr val="accent1"/>
                    </a:solidFill>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workers in total. Among </a:t>
                </a:r>
                <a14:m>
                  <m:oMath xmlns:m="http://schemas.openxmlformats.org/officeDocument/2006/math">
                    <m:sSub>
                      <m:sSubPr>
                        <m:ctrlPr>
                          <a:rPr lang="en-US" i="1" smtClean="0">
                            <a:solidFill>
                              <a:schemeClr val="accent1"/>
                            </a:solidFill>
                            <a:latin typeface="Cambria Math" panose="02040503050406030204" pitchFamily="18" charset="0"/>
                          </a:rPr>
                        </m:ctrlPr>
                      </m:sSubPr>
                      <m:e>
                        <m:r>
                          <a:rPr lang="en-US" i="1">
                            <a:solidFill>
                              <a:schemeClr val="accent1"/>
                            </a:solidFill>
                            <a:latin typeface="Cambria Math" panose="02040503050406030204" pitchFamily="18" charset="0"/>
                          </a:rPr>
                          <m:t>𝑁</m:t>
                        </m:r>
                      </m:e>
                      <m:sub>
                        <m:r>
                          <a:rPr lang="en-US" i="1">
                            <a:solidFill>
                              <a:schemeClr val="accent1"/>
                            </a:solidFill>
                            <a:latin typeface="Cambria Math" panose="02040503050406030204" pitchFamily="18" charset="0"/>
                          </a:rPr>
                          <m:t>𝑑</m:t>
                        </m:r>
                      </m:sub>
                    </m:sSub>
                  </m:oMath>
                </a14:m>
                <a:r>
                  <a:rPr lang="en-US" dirty="0">
                    <a:solidFill>
                      <a:schemeClr val="accent1"/>
                    </a:solidFill>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workers that participated in the survey, </a:t>
                </a:r>
                <a14:m>
                  <m:oMath xmlns:m="http://schemas.openxmlformats.org/officeDocument/2006/math">
                    <m:sSub>
                      <m:sSubPr>
                        <m:ctrlPr>
                          <a:rPr lang="en-US" i="1" smtClean="0">
                            <a:solidFill>
                              <a:schemeClr val="accent1"/>
                            </a:solidFill>
                            <a:latin typeface="Cambria Math" panose="02040503050406030204" pitchFamily="18" charset="0"/>
                          </a:rPr>
                        </m:ctrlPr>
                      </m:sSubPr>
                      <m:e>
                        <m:r>
                          <a:rPr lang="en-US" b="0" i="1" smtClean="0">
                            <a:solidFill>
                              <a:schemeClr val="accent1"/>
                            </a:solidFill>
                            <a:latin typeface="Cambria Math" panose="02040503050406030204" pitchFamily="18" charset="0"/>
                          </a:rPr>
                          <m:t>𝑛</m:t>
                        </m:r>
                      </m:e>
                      <m:sub>
                        <m:r>
                          <a:rPr lang="en-US" b="0" i="1" smtClean="0">
                            <a:solidFill>
                              <a:schemeClr val="accent1"/>
                            </a:solidFill>
                            <a:latin typeface="Cambria Math" panose="02040503050406030204" pitchFamily="18" charset="0"/>
                          </a:rPr>
                          <m:t>𝑑</m:t>
                        </m:r>
                        <m:r>
                          <a:rPr lang="en-US" b="0" i="1" smtClean="0">
                            <a:solidFill>
                              <a:schemeClr val="accent1"/>
                            </a:solidFill>
                            <a:latin typeface="Cambria Math" panose="02040503050406030204" pitchFamily="18" charset="0"/>
                          </a:rPr>
                          <m:t>, </m:t>
                        </m:r>
                        <m:r>
                          <a:rPr lang="en-US" b="0" i="1" smtClean="0">
                            <a:solidFill>
                              <a:schemeClr val="accent1"/>
                            </a:solidFill>
                            <a:latin typeface="Cambria Math" panose="02040503050406030204" pitchFamily="18" charset="0"/>
                          </a:rPr>
                          <m:t>𝑡</m:t>
                        </m:r>
                      </m:sub>
                    </m:sSub>
                  </m:oMath>
                </a14:m>
                <a:r>
                  <a:rPr lang="en-US" dirty="0">
                    <a:latin typeface="Calibri" panose="020F0502020204030204" pitchFamily="34" charset="0"/>
                    <a:cs typeface="Calibri" panose="020F0502020204030204" pitchFamily="34" charset="0"/>
                  </a:rPr>
                  <a:t> workers also participated in the survey at time </a:t>
                </a:r>
                <a14:m>
                  <m:oMath xmlns:m="http://schemas.openxmlformats.org/officeDocument/2006/math">
                    <m:r>
                      <a:rPr lang="en-US" i="1" smtClean="0">
                        <a:solidFill>
                          <a:schemeClr val="accent1"/>
                        </a:solidFill>
                        <a:latin typeface="Cambria Math" panose="02040503050406030204" pitchFamily="18" charset="0"/>
                      </a:rPr>
                      <m:t>𝑑</m:t>
                    </m:r>
                    <m:r>
                      <a:rPr lang="en-US" i="1" smtClean="0">
                        <a:solidFill>
                          <a:schemeClr val="accent1"/>
                        </a:solidFill>
                        <a:latin typeface="Cambria Math" panose="02040503050406030204" pitchFamily="18" charset="0"/>
                      </a:rPr>
                      <m:t>−</m:t>
                    </m:r>
                    <m:r>
                      <a:rPr lang="en-US" i="1" smtClean="0">
                        <a:solidFill>
                          <a:schemeClr val="accent1"/>
                        </a:solidFill>
                        <a:latin typeface="Cambria Math" panose="02040503050406030204" pitchFamily="18" charset="0"/>
                      </a:rPr>
                      <m:t>𝑡</m:t>
                    </m:r>
                  </m:oMath>
                </a14:m>
                <a:r>
                  <a:rPr lang="en-US" dirty="0">
                    <a:latin typeface="Calibri" panose="020F0502020204030204" pitchFamily="34" charset="0"/>
                    <a:cs typeface="Calibri" panose="020F0502020204030204" pitchFamily="34" charset="0"/>
                  </a:rPr>
                  <a:t>.  </a:t>
                </a:r>
              </a:p>
              <a:p>
                <a:pPr marL="0" indent="0">
                  <a:buNone/>
                </a:pPr>
                <a:r>
                  <a:rPr lang="en-US" dirty="0">
                    <a:latin typeface="Calibri" panose="020F0502020204030204" pitchFamily="34" charset="0"/>
                    <a:cs typeface="Calibri" panose="020F0502020204030204" pitchFamily="34" charset="0"/>
                  </a:rPr>
                  <a:t>	</a:t>
                </a:r>
                <a14:m>
                  <m:oMath xmlns:m="http://schemas.openxmlformats.org/officeDocument/2006/math">
                    <m:sSub>
                      <m:sSubPr>
                        <m:ctrlPr>
                          <a:rPr lang="en-US" i="1" smtClean="0">
                            <a:solidFill>
                              <a:schemeClr val="accent1"/>
                            </a:solidFill>
                            <a:latin typeface="Cambria Math" panose="02040503050406030204" pitchFamily="18" charset="0"/>
                          </a:rPr>
                        </m:ctrlPr>
                      </m:sSubPr>
                      <m:e>
                        <m:r>
                          <a:rPr lang="en-US" i="1">
                            <a:solidFill>
                              <a:schemeClr val="accent1"/>
                            </a:solidFill>
                            <a:latin typeface="Cambria Math" panose="02040503050406030204" pitchFamily="18" charset="0"/>
                          </a:rPr>
                          <m:t>𝑛</m:t>
                        </m:r>
                      </m:e>
                      <m:sub>
                        <m:r>
                          <a:rPr lang="en-US" i="1">
                            <a:solidFill>
                              <a:schemeClr val="accent1"/>
                            </a:solidFill>
                            <a:latin typeface="Cambria Math" panose="02040503050406030204" pitchFamily="18" charset="0"/>
                          </a:rPr>
                          <m:t>𝑑</m:t>
                        </m:r>
                        <m:r>
                          <a:rPr lang="en-US" b="0" i="1" smtClean="0">
                            <a:solidFill>
                              <a:schemeClr val="accent1"/>
                            </a:solidFill>
                            <a:latin typeface="Cambria Math" panose="02040503050406030204" pitchFamily="18" charset="0"/>
                          </a:rPr>
                          <m:t>, </m:t>
                        </m:r>
                        <m:r>
                          <a:rPr lang="en-US" b="0" i="1" smtClean="0">
                            <a:solidFill>
                              <a:schemeClr val="accent1"/>
                            </a:solidFill>
                            <a:latin typeface="Cambria Math" panose="02040503050406030204" pitchFamily="18" charset="0"/>
                          </a:rPr>
                          <m:t>𝑡</m:t>
                        </m:r>
                      </m:sub>
                    </m:sSub>
                  </m:oMath>
                </a14:m>
                <a:r>
                  <a:rPr lang="en-US" dirty="0">
                    <a:solidFill>
                      <a:schemeClr val="accent1"/>
                    </a:solidFill>
                    <a:latin typeface="Calibri" panose="020F0502020204030204" pitchFamily="34" charset="0"/>
                    <a:cs typeface="Calibri" panose="020F0502020204030204" pitchFamily="34" charset="0"/>
                  </a:rPr>
                  <a:t> </a:t>
                </a:r>
                <a14:m>
                  <m:oMath xmlns:m="http://schemas.openxmlformats.org/officeDocument/2006/math">
                    <m:r>
                      <a:rPr lang="en-US" b="0" i="0" smtClean="0">
                        <a:solidFill>
                          <a:schemeClr val="accent1"/>
                        </a:solidFill>
                        <a:latin typeface="Cambria Math" panose="02040503050406030204" pitchFamily="18" charset="0"/>
                      </a:rPr>
                      <m:t>=</m:t>
                    </m:r>
                    <m:f>
                      <m:fPr>
                        <m:ctrlPr>
                          <a:rPr lang="en-US" i="1" smtClean="0">
                            <a:solidFill>
                              <a:schemeClr val="accent1"/>
                            </a:solidFill>
                            <a:latin typeface="Cambria Math" panose="02040503050406030204" pitchFamily="18" charset="0"/>
                          </a:rPr>
                        </m:ctrlPr>
                      </m:fPr>
                      <m:num>
                        <m:sSub>
                          <m:sSubPr>
                            <m:ctrlPr>
                              <a:rPr lang="en-US" i="1">
                                <a:solidFill>
                                  <a:schemeClr val="accent1"/>
                                </a:solidFill>
                                <a:latin typeface="Cambria Math" panose="02040503050406030204" pitchFamily="18" charset="0"/>
                              </a:rPr>
                            </m:ctrlPr>
                          </m:sSubPr>
                          <m:e>
                            <m:r>
                              <a:rPr lang="en-US" i="1">
                                <a:solidFill>
                                  <a:schemeClr val="accent1"/>
                                </a:solidFill>
                                <a:latin typeface="Cambria Math" panose="02040503050406030204" pitchFamily="18" charset="0"/>
                              </a:rPr>
                              <m:t>𝑁</m:t>
                            </m:r>
                          </m:e>
                          <m:sub>
                            <m:r>
                              <a:rPr lang="en-US" i="1">
                                <a:solidFill>
                                  <a:schemeClr val="accent1"/>
                                </a:solidFill>
                                <a:latin typeface="Cambria Math" panose="02040503050406030204" pitchFamily="18" charset="0"/>
                              </a:rPr>
                              <m:t>𝑑</m:t>
                            </m:r>
                            <m:r>
                              <a:rPr lang="en-US" i="1">
                                <a:solidFill>
                                  <a:schemeClr val="accent1"/>
                                </a:solidFill>
                                <a:latin typeface="Cambria Math" panose="02040503050406030204" pitchFamily="18" charset="0"/>
                              </a:rPr>
                              <m:t>−</m:t>
                            </m:r>
                            <m:r>
                              <a:rPr lang="en-US" i="1">
                                <a:solidFill>
                                  <a:schemeClr val="accent1"/>
                                </a:solidFill>
                                <a:latin typeface="Cambria Math" panose="02040503050406030204" pitchFamily="18" charset="0"/>
                              </a:rPr>
                              <m:t>𝑡</m:t>
                            </m:r>
                          </m:sub>
                        </m:sSub>
                        <m:r>
                          <m:rPr>
                            <m:sty m:val="p"/>
                          </m:rPr>
                          <a:rPr lang="en-US">
                            <a:solidFill>
                              <a:schemeClr val="accent1"/>
                            </a:solidFill>
                            <a:latin typeface="Cambria Math" panose="02040503050406030204" pitchFamily="18" charset="0"/>
                          </a:rPr>
                          <m:t>exp</m:t>
                        </m:r>
                        <m:r>
                          <a:rPr lang="en-US" i="1">
                            <a:solidFill>
                              <a:schemeClr val="accent1"/>
                            </a:solidFill>
                            <a:latin typeface="Cambria Math" panose="02040503050406030204" pitchFamily="18" charset="0"/>
                          </a:rPr>
                          <m:t>⁡(−</m:t>
                        </m:r>
                        <m:r>
                          <a:rPr lang="en-US" i="1">
                            <a:solidFill>
                              <a:schemeClr val="accent1"/>
                            </a:solidFill>
                            <a:latin typeface="Cambria Math" panose="02040503050406030204" pitchFamily="18" charset="0"/>
                            <a:ea typeface="Cambria Math" panose="02040503050406030204" pitchFamily="18" charset="0"/>
                          </a:rPr>
                          <m:t>𝜆</m:t>
                        </m:r>
                        <m:r>
                          <a:rPr lang="en-US" i="1">
                            <a:solidFill>
                              <a:schemeClr val="accent1"/>
                            </a:solidFill>
                            <a:latin typeface="Cambria Math" panose="02040503050406030204" pitchFamily="18" charset="0"/>
                            <a:ea typeface="Cambria Math" panose="02040503050406030204" pitchFamily="18" charset="0"/>
                          </a:rPr>
                          <m:t>𝑡</m:t>
                        </m:r>
                        <m:r>
                          <a:rPr lang="en-US" i="1">
                            <a:solidFill>
                              <a:schemeClr val="accent1"/>
                            </a:solidFill>
                            <a:latin typeface="Cambria Math" panose="02040503050406030204" pitchFamily="18" charset="0"/>
                          </a:rPr>
                          <m:t>)</m:t>
                        </m:r>
                        <m:r>
                          <m:rPr>
                            <m:nor/>
                          </m:rPr>
                          <a:rPr lang="en-US" dirty="0">
                            <a:solidFill>
                              <a:schemeClr val="accent1"/>
                            </a:solidFill>
                            <a:latin typeface="Calibri" panose="020F0502020204030204" pitchFamily="34" charset="0"/>
                            <a:cs typeface="Calibri" panose="020F0502020204030204" pitchFamily="34" charset="0"/>
                          </a:rPr>
                          <m:t> </m:t>
                        </m:r>
                      </m:num>
                      <m:den>
                        <m:sSub>
                          <m:sSubPr>
                            <m:ctrlPr>
                              <a:rPr lang="en-US" i="1">
                                <a:solidFill>
                                  <a:schemeClr val="accent1"/>
                                </a:solidFill>
                                <a:latin typeface="Cambria Math" panose="02040503050406030204" pitchFamily="18" charset="0"/>
                              </a:rPr>
                            </m:ctrlPr>
                          </m:sSubPr>
                          <m:e>
                            <m:r>
                              <a:rPr lang="en-US" i="1">
                                <a:solidFill>
                                  <a:schemeClr val="accent1"/>
                                </a:solidFill>
                                <a:latin typeface="Cambria Math" panose="02040503050406030204" pitchFamily="18" charset="0"/>
                              </a:rPr>
                              <m:t>𝑀</m:t>
                            </m:r>
                          </m:e>
                          <m:sub>
                            <m:r>
                              <a:rPr lang="en-US" i="1">
                                <a:solidFill>
                                  <a:schemeClr val="accent1"/>
                                </a:solidFill>
                                <a:latin typeface="Cambria Math" panose="02040503050406030204" pitchFamily="18" charset="0"/>
                              </a:rPr>
                              <m:t>𝑑</m:t>
                            </m:r>
                          </m:sub>
                        </m:sSub>
                      </m:den>
                    </m:f>
                    <m:r>
                      <a:rPr lang="en-US" i="1" smtClean="0">
                        <a:solidFill>
                          <a:schemeClr val="accent1"/>
                        </a:solidFill>
                        <a:latin typeface="Cambria Math" panose="02040503050406030204" pitchFamily="18" charset="0"/>
                        <a:ea typeface="Cambria Math" panose="02040503050406030204" pitchFamily="18" charset="0"/>
                      </a:rPr>
                      <m:t>×</m:t>
                    </m:r>
                  </m:oMath>
                </a14:m>
                <a:r>
                  <a:rPr lang="en-US" dirty="0">
                    <a:solidFill>
                      <a:schemeClr val="accent1"/>
                    </a:solidFill>
                    <a:latin typeface="Calibri" panose="020F0502020204030204" pitchFamily="34" charset="0"/>
                    <a:cs typeface="Calibri" panose="020F0502020204030204" pitchFamily="34" charset="0"/>
                  </a:rPr>
                  <a:t> </a:t>
                </a:r>
                <a14:m>
                  <m:oMath xmlns:m="http://schemas.openxmlformats.org/officeDocument/2006/math">
                    <m:sSub>
                      <m:sSubPr>
                        <m:ctrlPr>
                          <a:rPr lang="en-US" i="1">
                            <a:solidFill>
                              <a:schemeClr val="accent1"/>
                            </a:solidFill>
                            <a:latin typeface="Cambria Math" panose="02040503050406030204" pitchFamily="18" charset="0"/>
                          </a:rPr>
                        </m:ctrlPr>
                      </m:sSubPr>
                      <m:e>
                        <m:r>
                          <a:rPr lang="en-US" i="1">
                            <a:solidFill>
                              <a:schemeClr val="accent1"/>
                            </a:solidFill>
                            <a:latin typeface="Cambria Math" panose="02040503050406030204" pitchFamily="18" charset="0"/>
                          </a:rPr>
                          <m:t>𝑁</m:t>
                        </m:r>
                      </m:e>
                      <m:sub>
                        <m:r>
                          <a:rPr lang="en-US" i="1">
                            <a:solidFill>
                              <a:schemeClr val="accent1"/>
                            </a:solidFill>
                            <a:latin typeface="Cambria Math" panose="02040503050406030204" pitchFamily="18" charset="0"/>
                          </a:rPr>
                          <m:t>𝑑</m:t>
                        </m:r>
                      </m:sub>
                    </m:sSub>
                  </m:oMath>
                </a14:m>
                <a:endParaRPr lang="en-US" i="1" dirty="0">
                  <a:solidFill>
                    <a:schemeClr val="accent1"/>
                  </a:solidFill>
                  <a:latin typeface="Calibri" panose="020F0502020204030204" pitchFamily="34" charset="0"/>
                  <a:cs typeface="Calibri" panose="020F0502020204030204" pitchFamily="34" charset="0"/>
                </a:endParaRPr>
              </a:p>
              <a:p>
                <a:pPr marL="0" indent="0">
                  <a:buNone/>
                </a:pPr>
                <a:r>
                  <a:rPr lang="en-US" dirty="0">
                    <a:solidFill>
                      <a:schemeClr val="accent1"/>
                    </a:solidFill>
                    <a:latin typeface="Calibri" panose="020F0502020204030204" pitchFamily="34" charset="0"/>
                    <a:cs typeface="Calibri" panose="020F0502020204030204" pitchFamily="34" charset="0"/>
                  </a:rPr>
                  <a:t>	</a:t>
                </a:r>
                <a14:m>
                  <m:oMath xmlns:m="http://schemas.openxmlformats.org/officeDocument/2006/math">
                    <m:r>
                      <a:rPr lang="en-US" i="1">
                        <a:solidFill>
                          <a:schemeClr val="accent1"/>
                        </a:solidFill>
                        <a:latin typeface="Cambria Math" panose="02040503050406030204" pitchFamily="18" charset="0"/>
                      </a:rPr>
                      <m:t>	</m:t>
                    </m:r>
                    <m:sSub>
                      <m:sSubPr>
                        <m:ctrlPr>
                          <a:rPr lang="en-US" i="1">
                            <a:solidFill>
                              <a:schemeClr val="accent1"/>
                            </a:solidFill>
                            <a:latin typeface="Cambria Math" panose="02040503050406030204" pitchFamily="18" charset="0"/>
                          </a:rPr>
                        </m:ctrlPr>
                      </m:sSubPr>
                      <m:e>
                        <m:r>
                          <a:rPr lang="en-US" b="0" i="1" smtClean="0">
                            <a:solidFill>
                              <a:schemeClr val="accent1"/>
                            </a:solidFill>
                            <a:latin typeface="Cambria Math" panose="02040503050406030204" pitchFamily="18" charset="0"/>
                          </a:rPr>
                          <m:t>𝑀</m:t>
                        </m:r>
                      </m:e>
                      <m:sub>
                        <m:r>
                          <a:rPr lang="en-US" i="1">
                            <a:solidFill>
                              <a:schemeClr val="accent1"/>
                            </a:solidFill>
                            <a:latin typeface="Cambria Math" panose="02040503050406030204" pitchFamily="18" charset="0"/>
                          </a:rPr>
                          <m:t>𝑑</m:t>
                        </m:r>
                      </m:sub>
                    </m:sSub>
                  </m:oMath>
                </a14:m>
                <a:r>
                  <a:rPr lang="en-US" dirty="0">
                    <a:solidFill>
                      <a:schemeClr val="accent1"/>
                    </a:solidFill>
                    <a:latin typeface="Calibri" panose="020F0502020204030204" pitchFamily="34" charset="0"/>
                    <a:cs typeface="Calibri" panose="020F0502020204030204" pitchFamily="34" charset="0"/>
                  </a:rPr>
                  <a:t> </a:t>
                </a:r>
                <a14:m>
                  <m:oMath xmlns:m="http://schemas.openxmlformats.org/officeDocument/2006/math">
                    <m:r>
                      <a:rPr lang="en-US">
                        <a:solidFill>
                          <a:schemeClr val="accent1"/>
                        </a:solidFill>
                        <a:latin typeface="Cambria Math" panose="02040503050406030204" pitchFamily="18" charset="0"/>
                      </a:rPr>
                      <m:t>=</m:t>
                    </m:r>
                    <m:f>
                      <m:fPr>
                        <m:ctrlPr>
                          <a:rPr lang="en-US" i="1">
                            <a:solidFill>
                              <a:schemeClr val="accent1"/>
                            </a:solidFill>
                            <a:latin typeface="Cambria Math" panose="02040503050406030204" pitchFamily="18" charset="0"/>
                          </a:rPr>
                        </m:ctrlPr>
                      </m:fPr>
                      <m:num>
                        <m:sSub>
                          <m:sSubPr>
                            <m:ctrlPr>
                              <a:rPr lang="en-US" i="1">
                                <a:solidFill>
                                  <a:schemeClr val="accent1"/>
                                </a:solidFill>
                                <a:latin typeface="Cambria Math" panose="02040503050406030204" pitchFamily="18" charset="0"/>
                              </a:rPr>
                            </m:ctrlPr>
                          </m:sSubPr>
                          <m:e>
                            <m:r>
                              <a:rPr lang="en-US" i="1">
                                <a:solidFill>
                                  <a:schemeClr val="accent1"/>
                                </a:solidFill>
                                <a:latin typeface="Cambria Math" panose="02040503050406030204" pitchFamily="18" charset="0"/>
                              </a:rPr>
                              <m:t>𝑁</m:t>
                            </m:r>
                          </m:e>
                          <m:sub>
                            <m:r>
                              <a:rPr lang="en-US" i="1">
                                <a:solidFill>
                                  <a:schemeClr val="accent1"/>
                                </a:solidFill>
                                <a:latin typeface="Cambria Math" panose="02040503050406030204" pitchFamily="18" charset="0"/>
                              </a:rPr>
                              <m:t>𝑑</m:t>
                            </m:r>
                            <m:r>
                              <a:rPr lang="en-US" i="1">
                                <a:solidFill>
                                  <a:schemeClr val="accent1"/>
                                </a:solidFill>
                                <a:latin typeface="Cambria Math" panose="02040503050406030204" pitchFamily="18" charset="0"/>
                              </a:rPr>
                              <m:t>−</m:t>
                            </m:r>
                            <m:r>
                              <a:rPr lang="en-US" i="1">
                                <a:solidFill>
                                  <a:schemeClr val="accent1"/>
                                </a:solidFill>
                                <a:latin typeface="Cambria Math" panose="02040503050406030204" pitchFamily="18" charset="0"/>
                              </a:rPr>
                              <m:t>𝑡</m:t>
                            </m:r>
                          </m:sub>
                        </m:sSub>
                        <m:sSub>
                          <m:sSubPr>
                            <m:ctrlPr>
                              <a:rPr lang="en-US" i="1">
                                <a:solidFill>
                                  <a:schemeClr val="accent1"/>
                                </a:solidFill>
                                <a:latin typeface="Cambria Math" panose="02040503050406030204" pitchFamily="18" charset="0"/>
                              </a:rPr>
                            </m:ctrlPr>
                          </m:sSubPr>
                          <m:e>
                            <m:r>
                              <a:rPr lang="en-US" i="1">
                                <a:solidFill>
                                  <a:schemeClr val="accent1"/>
                                </a:solidFill>
                                <a:latin typeface="Cambria Math" panose="02040503050406030204" pitchFamily="18" charset="0"/>
                              </a:rPr>
                              <m:t>𝑁</m:t>
                            </m:r>
                          </m:e>
                          <m:sub>
                            <m:r>
                              <a:rPr lang="en-US" i="1">
                                <a:solidFill>
                                  <a:schemeClr val="accent1"/>
                                </a:solidFill>
                                <a:latin typeface="Cambria Math" panose="02040503050406030204" pitchFamily="18" charset="0"/>
                              </a:rPr>
                              <m:t>𝑑</m:t>
                            </m:r>
                          </m:sub>
                        </m:sSub>
                        <m:r>
                          <m:rPr>
                            <m:sty m:val="p"/>
                          </m:rPr>
                          <a:rPr lang="en-US">
                            <a:solidFill>
                              <a:schemeClr val="accent1"/>
                            </a:solidFill>
                            <a:latin typeface="Cambria Math" panose="02040503050406030204" pitchFamily="18" charset="0"/>
                          </a:rPr>
                          <m:t>exp</m:t>
                        </m:r>
                        <m:r>
                          <a:rPr lang="en-US" i="1">
                            <a:solidFill>
                              <a:schemeClr val="accent1"/>
                            </a:solidFill>
                            <a:latin typeface="Cambria Math" panose="02040503050406030204" pitchFamily="18" charset="0"/>
                          </a:rPr>
                          <m:t>⁡(−</m:t>
                        </m:r>
                        <m:r>
                          <a:rPr lang="en-US" i="1">
                            <a:solidFill>
                              <a:schemeClr val="accent1"/>
                            </a:solidFill>
                            <a:latin typeface="Cambria Math" panose="02040503050406030204" pitchFamily="18" charset="0"/>
                            <a:ea typeface="Cambria Math" panose="02040503050406030204" pitchFamily="18" charset="0"/>
                          </a:rPr>
                          <m:t>𝜆</m:t>
                        </m:r>
                        <m:r>
                          <a:rPr lang="en-US" i="1">
                            <a:solidFill>
                              <a:schemeClr val="accent1"/>
                            </a:solidFill>
                            <a:latin typeface="Cambria Math" panose="02040503050406030204" pitchFamily="18" charset="0"/>
                            <a:ea typeface="Cambria Math" panose="02040503050406030204" pitchFamily="18" charset="0"/>
                          </a:rPr>
                          <m:t>𝑡</m:t>
                        </m:r>
                        <m:r>
                          <a:rPr lang="en-US" i="1">
                            <a:solidFill>
                              <a:schemeClr val="accent1"/>
                            </a:solidFill>
                            <a:latin typeface="Cambria Math" panose="02040503050406030204" pitchFamily="18" charset="0"/>
                          </a:rPr>
                          <m:t>)</m:t>
                        </m:r>
                        <m:r>
                          <m:rPr>
                            <m:nor/>
                          </m:rPr>
                          <a:rPr lang="en-US" dirty="0">
                            <a:solidFill>
                              <a:schemeClr val="accent1"/>
                            </a:solidFill>
                            <a:latin typeface="Calibri" panose="020F0502020204030204" pitchFamily="34" charset="0"/>
                            <a:cs typeface="Calibri" panose="020F0502020204030204" pitchFamily="34" charset="0"/>
                          </a:rPr>
                          <m:t> </m:t>
                        </m:r>
                      </m:num>
                      <m:den>
                        <m:sSub>
                          <m:sSubPr>
                            <m:ctrlPr>
                              <a:rPr lang="en-US" i="1">
                                <a:solidFill>
                                  <a:schemeClr val="accent1"/>
                                </a:solidFill>
                                <a:latin typeface="Cambria Math" panose="02040503050406030204" pitchFamily="18" charset="0"/>
                              </a:rPr>
                            </m:ctrlPr>
                          </m:sSubPr>
                          <m:e>
                            <m:r>
                              <a:rPr lang="en-US" b="0" i="1" smtClean="0">
                                <a:solidFill>
                                  <a:schemeClr val="accent1"/>
                                </a:solidFill>
                                <a:latin typeface="Cambria Math" panose="02040503050406030204" pitchFamily="18" charset="0"/>
                              </a:rPr>
                              <m:t>𝑛</m:t>
                            </m:r>
                          </m:e>
                          <m:sub>
                            <m:r>
                              <a:rPr lang="en-US" i="1">
                                <a:solidFill>
                                  <a:schemeClr val="accent1"/>
                                </a:solidFill>
                                <a:latin typeface="Cambria Math" panose="02040503050406030204" pitchFamily="18" charset="0"/>
                              </a:rPr>
                              <m:t>𝑑</m:t>
                            </m:r>
                            <m:r>
                              <a:rPr lang="en-US" b="0" i="1" smtClean="0">
                                <a:solidFill>
                                  <a:schemeClr val="accent1"/>
                                </a:solidFill>
                                <a:latin typeface="Cambria Math" panose="02040503050406030204" pitchFamily="18" charset="0"/>
                              </a:rPr>
                              <m:t>, </m:t>
                            </m:r>
                            <m:r>
                              <a:rPr lang="en-US" b="0" i="1" smtClean="0">
                                <a:solidFill>
                                  <a:schemeClr val="accent1"/>
                                </a:solidFill>
                                <a:latin typeface="Cambria Math" panose="02040503050406030204" pitchFamily="18" charset="0"/>
                              </a:rPr>
                              <m:t>𝑡</m:t>
                            </m:r>
                          </m:sub>
                        </m:sSub>
                      </m:den>
                    </m:f>
                  </m:oMath>
                </a14:m>
                <a:endParaRPr lang="en-US" dirty="0">
                  <a:latin typeface="Calibri" panose="020F0502020204030204" pitchFamily="34" charset="0"/>
                  <a:cs typeface="Calibri" panose="020F0502020204030204" pitchFamily="34" charset="0"/>
                </a:endParaRPr>
              </a:p>
            </p:txBody>
          </p:sp>
        </mc:Choice>
        <mc:Fallback xmlns="">
          <p:sp>
            <p:nvSpPr>
              <p:cNvPr id="3" name="Content Placeholder 2">
                <a:extLst>
                  <a:ext uri="{FF2B5EF4-FFF2-40B4-BE49-F238E27FC236}">
                    <a16:creationId xmlns:a16="http://schemas.microsoft.com/office/drawing/2014/main" id="{95F914BC-67F7-3D44-AFC9-0CF0742C5C1C}"/>
                  </a:ext>
                </a:extLst>
              </p:cNvPr>
              <p:cNvSpPr>
                <a:spLocks noGrp="1" noRot="1" noChangeAspect="1" noMove="1" noResize="1" noEditPoints="1" noAdjustHandles="1" noChangeArrowheads="1" noChangeShapeType="1" noTextEdit="1"/>
              </p:cNvSpPr>
              <p:nvPr>
                <p:ph idx="1"/>
              </p:nvPr>
            </p:nvSpPr>
            <p:spPr>
              <a:blipFill>
                <a:blip r:embed="rId2"/>
                <a:stretch>
                  <a:fillRect l="-1206" t="-2326" r="-965"/>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46B40570-5443-2149-9113-8048B74A5D8E}"/>
              </a:ext>
            </a:extLst>
          </p:cNvPr>
          <p:cNvSpPr txBox="1"/>
          <p:nvPr/>
        </p:nvSpPr>
        <p:spPr>
          <a:xfrm>
            <a:off x="1566555" y="6492875"/>
            <a:ext cx="9058890" cy="646331"/>
          </a:xfrm>
          <a:prstGeom prst="rect">
            <a:avLst/>
          </a:prstGeom>
          <a:noFill/>
        </p:spPr>
        <p:txBody>
          <a:bodyPr wrap="none" rtlCol="0">
            <a:spAutoFit/>
          </a:bodyPr>
          <a:lstStyle/>
          <a:p>
            <a:r>
              <a:rPr lang="en-US" dirty="0" err="1">
                <a:latin typeface="Optima" panose="02000503060000020004" pitchFamily="2" charset="0"/>
              </a:rPr>
              <a:t>Difallah</a:t>
            </a:r>
            <a:r>
              <a:rPr lang="en-US" dirty="0">
                <a:latin typeface="Optima" panose="02000503060000020004" pitchFamily="2" charset="0"/>
              </a:rPr>
              <a:t> et al. "Demographics and Dynamics of Mechanical Turk Workers”, </a:t>
            </a:r>
            <a:r>
              <a:rPr lang="en-US" i="1" dirty="0">
                <a:latin typeface="Optima" panose="02000503060000020004" pitchFamily="2" charset="0"/>
              </a:rPr>
              <a:t>WSDM’18</a:t>
            </a:r>
            <a:endParaRPr lang="en-US" dirty="0">
              <a:latin typeface="Optima" panose="02000503060000020004" pitchFamily="2" charset="0"/>
            </a:endParaRPr>
          </a:p>
          <a:p>
            <a:endParaRPr lang="en-US" dirty="0">
              <a:latin typeface="Optima" panose="02000503060000020004" pitchFamily="2" charset="0"/>
            </a:endParaRPr>
          </a:p>
        </p:txBody>
      </p:sp>
    </p:spTree>
    <p:extLst>
      <p:ext uri="{BB962C8B-B14F-4D97-AF65-F5344CB8AC3E}">
        <p14:creationId xmlns:p14="http://schemas.microsoft.com/office/powerpoint/2010/main" val="129536978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3C0AA0-75E4-874E-AC18-5D3EB6516986}"/>
              </a:ext>
            </a:extLst>
          </p:cNvPr>
          <p:cNvSpPr>
            <a:spLocks noGrp="1"/>
          </p:cNvSpPr>
          <p:nvPr>
            <p:ph type="title"/>
          </p:nvPr>
        </p:nvSpPr>
        <p:spPr/>
        <p:txBody>
          <a:bodyPr/>
          <a:lstStyle/>
          <a:p>
            <a:r>
              <a:rPr lang="en-US" dirty="0"/>
              <a:t>How Large is the Crowd?</a:t>
            </a:r>
          </a:p>
        </p:txBody>
      </p:sp>
      <p:pic>
        <p:nvPicPr>
          <p:cNvPr id="6" name="Content Placeholder 5">
            <a:extLst>
              <a:ext uri="{FF2B5EF4-FFF2-40B4-BE49-F238E27FC236}">
                <a16:creationId xmlns:a16="http://schemas.microsoft.com/office/drawing/2014/main" id="{033D74F2-BB41-D74C-9D56-EE6041EEB4DC}"/>
              </a:ext>
            </a:extLst>
          </p:cNvPr>
          <p:cNvPicPr>
            <a:picLocks noGrp="1" noChangeAspect="1"/>
          </p:cNvPicPr>
          <p:nvPr>
            <p:ph idx="1"/>
          </p:nvPr>
        </p:nvPicPr>
        <p:blipFill>
          <a:blip r:embed="rId2"/>
          <a:stretch>
            <a:fillRect/>
          </a:stretch>
        </p:blipFill>
        <p:spPr>
          <a:xfrm>
            <a:off x="809234" y="1437997"/>
            <a:ext cx="8135087" cy="4336270"/>
          </a:xfrm>
        </p:spPr>
      </p:pic>
      <p:sp>
        <p:nvSpPr>
          <p:cNvPr id="4" name="TextBox 3">
            <a:extLst>
              <a:ext uri="{FF2B5EF4-FFF2-40B4-BE49-F238E27FC236}">
                <a16:creationId xmlns:a16="http://schemas.microsoft.com/office/drawing/2014/main" id="{A484B602-A942-EC48-AF96-F46FC6CBE3D2}"/>
              </a:ext>
            </a:extLst>
          </p:cNvPr>
          <p:cNvSpPr txBox="1"/>
          <p:nvPr/>
        </p:nvSpPr>
        <p:spPr>
          <a:xfrm>
            <a:off x="1566555" y="6223861"/>
            <a:ext cx="8051628" cy="646331"/>
          </a:xfrm>
          <a:prstGeom prst="rect">
            <a:avLst/>
          </a:prstGeom>
          <a:noFill/>
        </p:spPr>
        <p:txBody>
          <a:bodyPr wrap="none" rtlCol="0">
            <a:spAutoFit/>
          </a:bodyPr>
          <a:lstStyle/>
          <a:p>
            <a:r>
              <a:rPr lang="en-US" dirty="0" err="1">
                <a:latin typeface="Calibri" panose="020F0502020204030204" pitchFamily="34" charset="0"/>
                <a:cs typeface="Calibri" panose="020F0502020204030204" pitchFamily="34" charset="0"/>
              </a:rPr>
              <a:t>Difallah</a:t>
            </a:r>
            <a:r>
              <a:rPr lang="en-US" dirty="0">
                <a:latin typeface="Calibri" panose="020F0502020204030204" pitchFamily="34" charset="0"/>
                <a:cs typeface="Calibri" panose="020F0502020204030204" pitchFamily="34" charset="0"/>
              </a:rPr>
              <a:t> et al. "Demographics and Dynamics of Mechanical Turk Workers”, </a:t>
            </a:r>
            <a:r>
              <a:rPr lang="en-US" i="1" dirty="0">
                <a:latin typeface="Calibri" panose="020F0502020204030204" pitchFamily="34" charset="0"/>
                <a:cs typeface="Calibri" panose="020F0502020204030204" pitchFamily="34" charset="0"/>
              </a:rPr>
              <a:t>WSDM’18</a:t>
            </a:r>
            <a:endParaRPr lang="en-US" dirty="0">
              <a:latin typeface="Calibri" panose="020F0502020204030204" pitchFamily="34" charset="0"/>
              <a:cs typeface="Calibri" panose="020F0502020204030204" pitchFamily="34" charset="0"/>
            </a:endParaRPr>
          </a:p>
          <a:p>
            <a:endParaRPr lang="en-US" dirty="0">
              <a:latin typeface="Calibri" panose="020F0502020204030204" pitchFamily="34" charset="0"/>
              <a:cs typeface="Calibri" panose="020F0502020204030204" pitchFamily="34" charset="0"/>
            </a:endParaRPr>
          </a:p>
        </p:txBody>
      </p:sp>
      <p:sp>
        <p:nvSpPr>
          <p:cNvPr id="7" name="Rectangle 6">
            <a:extLst>
              <a:ext uri="{FF2B5EF4-FFF2-40B4-BE49-F238E27FC236}">
                <a16:creationId xmlns:a16="http://schemas.microsoft.com/office/drawing/2014/main" id="{E60D3AED-F5E3-1E49-BA83-3F9348BE96A0}"/>
              </a:ext>
            </a:extLst>
          </p:cNvPr>
          <p:cNvSpPr/>
          <p:nvPr/>
        </p:nvSpPr>
        <p:spPr>
          <a:xfrm>
            <a:off x="9185420" y="2862982"/>
            <a:ext cx="2659446" cy="1569660"/>
          </a:xfrm>
          <a:prstGeom prst="rect">
            <a:avLst/>
          </a:prstGeom>
        </p:spPr>
        <p:txBody>
          <a:bodyPr wrap="square">
            <a:spAutoFit/>
          </a:bodyPr>
          <a:lstStyle/>
          <a:p>
            <a:r>
              <a:rPr lang="en-US" sz="2400" dirty="0">
                <a:latin typeface="Calibri" panose="020F0502020204030204" pitchFamily="34" charset="0"/>
                <a:cs typeface="Calibri" panose="020F0502020204030204" pitchFamily="34" charset="0"/>
              </a:rPr>
              <a:t>Half-life of the </a:t>
            </a:r>
            <a:r>
              <a:rPr lang="en-US" sz="2400" dirty="0" err="1">
                <a:latin typeface="Calibri" panose="020F0502020204030204" pitchFamily="34" charset="0"/>
                <a:cs typeface="Calibri" panose="020F0502020204030204" pitchFamily="34" charset="0"/>
              </a:rPr>
              <a:t>MTurk</a:t>
            </a:r>
            <a:r>
              <a:rPr lang="en-US" sz="2400" dirty="0">
                <a:latin typeface="Calibri" panose="020F0502020204030204" pitchFamily="34" charset="0"/>
                <a:cs typeface="Calibri" panose="020F0502020204030204" pitchFamily="34" charset="0"/>
              </a:rPr>
              <a:t> worker population is 404 days</a:t>
            </a:r>
          </a:p>
        </p:txBody>
      </p:sp>
    </p:spTree>
    <p:extLst>
      <p:ext uri="{BB962C8B-B14F-4D97-AF65-F5344CB8AC3E}">
        <p14:creationId xmlns:p14="http://schemas.microsoft.com/office/powerpoint/2010/main" val="309102492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53C19A-E3DD-7C4E-9599-48BD1C97A3FA}"/>
              </a:ext>
            </a:extLst>
          </p:cNvPr>
          <p:cNvSpPr>
            <a:spLocks noGrp="1"/>
          </p:cNvSpPr>
          <p:nvPr>
            <p:ph type="title"/>
          </p:nvPr>
        </p:nvSpPr>
        <p:spPr/>
        <p:txBody>
          <a:bodyPr/>
          <a:lstStyle/>
          <a:p>
            <a:r>
              <a:rPr lang="en-US" dirty="0">
                <a:cs typeface="Calibri" panose="020F0502020204030204" pitchFamily="34" charset="0"/>
              </a:rPr>
              <a:t>How Large is the Crowd?</a:t>
            </a:r>
          </a:p>
        </p:txBody>
      </p:sp>
      <p:sp>
        <p:nvSpPr>
          <p:cNvPr id="3" name="Content Placeholder 2">
            <a:extLst>
              <a:ext uri="{FF2B5EF4-FFF2-40B4-BE49-F238E27FC236}">
                <a16:creationId xmlns:a16="http://schemas.microsoft.com/office/drawing/2014/main" id="{87652D0C-6594-804C-9B20-8C9A31D6D98F}"/>
              </a:ext>
            </a:extLst>
          </p:cNvPr>
          <p:cNvSpPr>
            <a:spLocks noGrp="1"/>
          </p:cNvSpPr>
          <p:nvPr>
            <p:ph idx="1"/>
          </p:nvPr>
        </p:nvSpPr>
        <p:spPr/>
        <p:txBody>
          <a:bodyPr/>
          <a:lstStyle/>
          <a:p>
            <a:r>
              <a:rPr lang="en-US" dirty="0">
                <a:latin typeface="Calibri" panose="020F0502020204030204" pitchFamily="34" charset="0"/>
                <a:cs typeface="Calibri" panose="020F0502020204030204" pitchFamily="34" charset="0"/>
              </a:rPr>
              <a:t>Is “A2: Equal propensity of participation” reasonable?</a:t>
            </a:r>
          </a:p>
          <a:p>
            <a:pPr lvl="1"/>
            <a:r>
              <a:rPr lang="en-US" dirty="0">
                <a:latin typeface="Calibri" panose="020F0502020204030204" pitchFamily="34" charset="0"/>
                <a:cs typeface="Calibri" panose="020F0502020204030204" pitchFamily="34" charset="0"/>
              </a:rPr>
              <a:t>If every worker participate the survey with the same probability, we should see a binomial distribution over # participations with many surveys.</a:t>
            </a:r>
          </a:p>
        </p:txBody>
      </p:sp>
      <p:pic>
        <p:nvPicPr>
          <p:cNvPr id="4" name="Picture 3">
            <a:extLst>
              <a:ext uri="{FF2B5EF4-FFF2-40B4-BE49-F238E27FC236}">
                <a16:creationId xmlns:a16="http://schemas.microsoft.com/office/drawing/2014/main" id="{1C8AAFBA-A449-3545-BC90-0B0D608386C0}"/>
              </a:ext>
            </a:extLst>
          </p:cNvPr>
          <p:cNvPicPr>
            <a:picLocks noChangeAspect="1"/>
          </p:cNvPicPr>
          <p:nvPr/>
        </p:nvPicPr>
        <p:blipFill>
          <a:blip r:embed="rId2"/>
          <a:stretch>
            <a:fillRect/>
          </a:stretch>
        </p:blipFill>
        <p:spPr>
          <a:xfrm>
            <a:off x="2279904" y="3037262"/>
            <a:ext cx="7188592" cy="3735394"/>
          </a:xfrm>
          <a:prstGeom prst="rect">
            <a:avLst/>
          </a:prstGeom>
        </p:spPr>
      </p:pic>
    </p:spTree>
    <p:extLst>
      <p:ext uri="{BB962C8B-B14F-4D97-AF65-F5344CB8AC3E}">
        <p14:creationId xmlns:p14="http://schemas.microsoft.com/office/powerpoint/2010/main" val="4015539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80D359-087A-BD49-B02C-8A008C4F1599}"/>
              </a:ext>
            </a:extLst>
          </p:cNvPr>
          <p:cNvSpPr>
            <a:spLocks noGrp="1"/>
          </p:cNvSpPr>
          <p:nvPr>
            <p:ph type="title"/>
          </p:nvPr>
        </p:nvSpPr>
        <p:spPr/>
        <p:txBody>
          <a:bodyPr/>
          <a:lstStyle/>
          <a:p>
            <a:r>
              <a:rPr lang="en-US" dirty="0"/>
              <a:t>How Large is the Crowd?</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7276992-A4CA-8443-A419-825146CAE1CE}"/>
                  </a:ext>
                </a:extLst>
              </p:cNvPr>
              <p:cNvSpPr>
                <a:spLocks noGrp="1"/>
              </p:cNvSpPr>
              <p:nvPr>
                <p:ph idx="1"/>
              </p:nvPr>
            </p:nvSpPr>
            <p:spPr>
              <a:xfrm>
                <a:off x="838200" y="1536192"/>
                <a:ext cx="11231880" cy="4640771"/>
              </a:xfrm>
            </p:spPr>
            <p:txBody>
              <a:bodyPr>
                <a:normAutofit/>
              </a:bodyPr>
              <a:lstStyle/>
              <a:p>
                <a:pPr marL="0" indent="0">
                  <a:buNone/>
                </a:pPr>
                <a:r>
                  <a:rPr lang="en-US" b="1" dirty="0">
                    <a:latin typeface="Calibri" panose="020F0502020204030204" pitchFamily="34" charset="0"/>
                    <a:cs typeface="Calibri" panose="020F0502020204030204" pitchFamily="34" charset="0"/>
                  </a:rPr>
                  <a:t>Relaxing A2: Accounting for propensity of participating surveys</a:t>
                </a:r>
              </a:p>
              <a:p>
                <a:r>
                  <a:rPr lang="en-US" sz="2400" dirty="0">
                    <a:latin typeface="Calibri" panose="020F0502020204030204" pitchFamily="34" charset="0"/>
                    <a:cs typeface="Calibri" panose="020F0502020204030204" pitchFamily="34" charset="0"/>
                  </a:rPr>
                  <a:t>Assume there are </a:t>
                </a:r>
                <a14:m>
                  <m:oMath xmlns:m="http://schemas.openxmlformats.org/officeDocument/2006/math">
                    <m:r>
                      <a:rPr lang="en-US" sz="2400" b="0" i="1" smtClean="0">
                        <a:latin typeface="Cambria Math" panose="02040503050406030204" pitchFamily="18" charset="0"/>
                      </a:rPr>
                      <m:t>𝑁</m:t>
                    </m:r>
                  </m:oMath>
                </a14:m>
                <a:r>
                  <a:rPr lang="en-US" sz="2400" dirty="0">
                    <a:latin typeface="Calibri" panose="020F0502020204030204" pitchFamily="34" charset="0"/>
                    <a:cs typeface="Calibri" panose="020F0502020204030204" pitchFamily="34" charset="0"/>
                  </a:rPr>
                  <a:t> workers in total, each worker gets a propensity score </a:t>
                </a:r>
                <a14:m>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𝑎</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m:t>
                    </m:r>
                    <m:r>
                      <a:rPr lang="en-US" sz="2400" b="0" i="1" smtClean="0">
                        <a:latin typeface="Cambria Math" panose="02040503050406030204" pitchFamily="18" charset="0"/>
                      </a:rPr>
                      <m:t>𝑝</m:t>
                    </m:r>
                    <m:r>
                      <a:rPr lang="en-US" sz="2400" b="0" i="1" smtClean="0">
                        <a:latin typeface="Cambria Math" panose="02040503050406030204" pitchFamily="18" charset="0"/>
                      </a:rPr>
                      <m:t>(</m:t>
                    </m:r>
                    <m:r>
                      <a:rPr lang="en-US" sz="2400" b="0" i="1" smtClean="0">
                        <a:latin typeface="Cambria Math" panose="02040503050406030204" pitchFamily="18" charset="0"/>
                      </a:rPr>
                      <m:t>𝑎</m:t>
                    </m:r>
                    <m:r>
                      <a:rPr lang="en-US" sz="2400" b="0" i="1" smtClean="0">
                        <a:latin typeface="Cambria Math" panose="02040503050406030204" pitchFamily="18" charset="0"/>
                      </a:rPr>
                      <m:t>)</m:t>
                    </m:r>
                  </m:oMath>
                </a14:m>
                <a:endParaRPr lang="en-US" dirty="0">
                  <a:latin typeface="Calibri" panose="020F0502020204030204" pitchFamily="34" charset="0"/>
                  <a:cs typeface="Calibri" panose="020F0502020204030204" pitchFamily="34" charset="0"/>
                </a:endParaRPr>
              </a:p>
              <a:p>
                <a:r>
                  <a:rPr lang="en-US" sz="2400" b="0" dirty="0">
                    <a:solidFill>
                      <a:schemeClr val="bg1">
                        <a:lumMod val="65000"/>
                      </a:schemeClr>
                    </a:solidFill>
                    <a:latin typeface="Calibri" panose="020F0502020204030204" pitchFamily="34" charset="0"/>
                    <a:cs typeface="Calibri" panose="020F0502020204030204" pitchFamily="34" charset="0"/>
                  </a:rPr>
                  <a:t>Capture </a:t>
                </a:r>
                <a14:m>
                  <m:oMath xmlns:m="http://schemas.openxmlformats.org/officeDocument/2006/math">
                    <m:sSub>
                      <m:sSubPr>
                        <m:ctrlPr>
                          <a:rPr lang="en-US" sz="2400" b="0" i="1" smtClean="0">
                            <a:solidFill>
                              <a:schemeClr val="bg1">
                                <a:lumMod val="65000"/>
                              </a:schemeClr>
                            </a:solidFill>
                            <a:latin typeface="Cambria Math" panose="02040503050406030204" pitchFamily="18" charset="0"/>
                          </a:rPr>
                        </m:ctrlPr>
                      </m:sSubPr>
                      <m:e>
                        <m:r>
                          <a:rPr lang="en-US" sz="2400" b="0" i="1" smtClean="0">
                            <a:solidFill>
                              <a:schemeClr val="bg1">
                                <a:lumMod val="65000"/>
                              </a:schemeClr>
                            </a:solidFill>
                            <a:latin typeface="Cambria Math" panose="02040503050406030204" pitchFamily="18" charset="0"/>
                          </a:rPr>
                          <m:t>𝑛</m:t>
                        </m:r>
                      </m:e>
                      <m:sub>
                        <m:r>
                          <a:rPr lang="en-US" sz="2400" b="0" i="1" smtClean="0">
                            <a:solidFill>
                              <a:schemeClr val="bg1">
                                <a:lumMod val="65000"/>
                              </a:schemeClr>
                            </a:solidFill>
                            <a:latin typeface="Cambria Math" panose="02040503050406030204" pitchFamily="18" charset="0"/>
                          </a:rPr>
                          <m:t>1</m:t>
                        </m:r>
                      </m:sub>
                    </m:sSub>
                  </m:oMath>
                </a14:m>
                <a:r>
                  <a:rPr lang="en-US" sz="2400" dirty="0">
                    <a:solidFill>
                      <a:schemeClr val="bg1">
                        <a:lumMod val="65000"/>
                      </a:schemeClr>
                    </a:solidFill>
                    <a:latin typeface="Calibri" panose="020F0502020204030204" pitchFamily="34" charset="0"/>
                    <a:cs typeface="Calibri" panose="020F0502020204030204" pitchFamily="34" charset="0"/>
                  </a:rPr>
                  <a:t> workers, </a:t>
                </a:r>
                <a14:m>
                  <m:oMath xmlns:m="http://schemas.openxmlformats.org/officeDocument/2006/math">
                    <m:r>
                      <a:rPr lang="en-US" sz="2400" i="1">
                        <a:solidFill>
                          <a:schemeClr val="bg1">
                            <a:lumMod val="65000"/>
                          </a:schemeClr>
                        </a:solidFill>
                        <a:latin typeface="Cambria Math" panose="02040503050406030204" pitchFamily="18" charset="0"/>
                      </a:rPr>
                      <m:t>𝑃</m:t>
                    </m:r>
                    <m:d>
                      <m:dPr>
                        <m:ctrlPr>
                          <a:rPr lang="en-US" sz="2400" i="1">
                            <a:solidFill>
                              <a:schemeClr val="bg1">
                                <a:lumMod val="65000"/>
                              </a:schemeClr>
                            </a:solidFill>
                            <a:latin typeface="Cambria Math" panose="02040503050406030204" pitchFamily="18" charset="0"/>
                          </a:rPr>
                        </m:ctrlPr>
                      </m:dPr>
                      <m:e>
                        <m:r>
                          <a:rPr lang="en-US" sz="2400" i="1">
                            <a:solidFill>
                              <a:schemeClr val="bg1">
                                <a:lumMod val="65000"/>
                              </a:schemeClr>
                            </a:solidFill>
                            <a:latin typeface="Cambria Math" panose="02040503050406030204" pitchFamily="18" charset="0"/>
                          </a:rPr>
                          <m:t>𝑐𝑎𝑝𝑡𝑢𝑟𝑒</m:t>
                        </m:r>
                      </m:e>
                      <m:e>
                        <m:sSub>
                          <m:sSubPr>
                            <m:ctrlPr>
                              <a:rPr lang="en-US" sz="2400" i="1">
                                <a:solidFill>
                                  <a:schemeClr val="bg1">
                                    <a:lumMod val="65000"/>
                                  </a:schemeClr>
                                </a:solidFill>
                                <a:latin typeface="Cambria Math" panose="02040503050406030204" pitchFamily="18" charset="0"/>
                              </a:rPr>
                            </m:ctrlPr>
                          </m:sSubPr>
                          <m:e>
                            <m:r>
                              <a:rPr lang="en-US" sz="2400" i="1">
                                <a:solidFill>
                                  <a:schemeClr val="bg1">
                                    <a:lumMod val="65000"/>
                                  </a:schemeClr>
                                </a:solidFill>
                                <a:latin typeface="Cambria Math" panose="02040503050406030204" pitchFamily="18" charset="0"/>
                              </a:rPr>
                              <m:t>𝑎</m:t>
                            </m:r>
                          </m:e>
                          <m:sub>
                            <m:r>
                              <a:rPr lang="en-US" sz="2400" i="1">
                                <a:solidFill>
                                  <a:schemeClr val="bg1">
                                    <a:lumMod val="65000"/>
                                  </a:schemeClr>
                                </a:solidFill>
                                <a:latin typeface="Cambria Math" panose="02040503050406030204" pitchFamily="18" charset="0"/>
                              </a:rPr>
                              <m:t>𝑖</m:t>
                            </m:r>
                          </m:sub>
                        </m:sSub>
                      </m:e>
                    </m:d>
                    <m:r>
                      <a:rPr lang="en-US" sz="2400" i="1">
                        <a:solidFill>
                          <a:schemeClr val="bg1">
                            <a:lumMod val="65000"/>
                          </a:schemeClr>
                        </a:solidFill>
                        <a:latin typeface="Cambria Math" panose="02040503050406030204" pitchFamily="18" charset="0"/>
                      </a:rPr>
                      <m:t>=1−</m:t>
                    </m:r>
                    <m:sSup>
                      <m:sSupPr>
                        <m:ctrlPr>
                          <a:rPr lang="en-US" sz="2400" i="1" smtClean="0">
                            <a:solidFill>
                              <a:schemeClr val="bg1">
                                <a:lumMod val="65000"/>
                              </a:schemeClr>
                            </a:solidFill>
                            <a:latin typeface="Cambria Math" panose="02040503050406030204" pitchFamily="18" charset="0"/>
                          </a:rPr>
                        </m:ctrlPr>
                      </m:sSupPr>
                      <m:e>
                        <m:r>
                          <a:rPr lang="en-US" sz="2400" b="0" i="1" smtClean="0">
                            <a:solidFill>
                              <a:schemeClr val="bg1">
                                <a:lumMod val="65000"/>
                              </a:schemeClr>
                            </a:solidFill>
                            <a:latin typeface="Cambria Math" panose="02040503050406030204" pitchFamily="18" charset="0"/>
                          </a:rPr>
                          <m:t>(1−</m:t>
                        </m:r>
                        <m:f>
                          <m:fPr>
                            <m:ctrlPr>
                              <a:rPr lang="en-US" sz="2400" b="0" i="1" smtClean="0">
                                <a:solidFill>
                                  <a:schemeClr val="bg1">
                                    <a:lumMod val="65000"/>
                                  </a:schemeClr>
                                </a:solidFill>
                                <a:latin typeface="Cambria Math" panose="02040503050406030204" pitchFamily="18" charset="0"/>
                              </a:rPr>
                            </m:ctrlPr>
                          </m:fPr>
                          <m:num>
                            <m:sSub>
                              <m:sSubPr>
                                <m:ctrlPr>
                                  <a:rPr lang="en-US" sz="2400" b="0" i="1" smtClean="0">
                                    <a:solidFill>
                                      <a:schemeClr val="bg1">
                                        <a:lumMod val="65000"/>
                                      </a:schemeClr>
                                    </a:solidFill>
                                    <a:latin typeface="Cambria Math" panose="02040503050406030204" pitchFamily="18" charset="0"/>
                                  </a:rPr>
                                </m:ctrlPr>
                              </m:sSubPr>
                              <m:e>
                                <m:r>
                                  <a:rPr lang="en-US" sz="2400" b="0" i="1" smtClean="0">
                                    <a:solidFill>
                                      <a:schemeClr val="bg1">
                                        <a:lumMod val="65000"/>
                                      </a:schemeClr>
                                    </a:solidFill>
                                    <a:latin typeface="Cambria Math" panose="02040503050406030204" pitchFamily="18" charset="0"/>
                                  </a:rPr>
                                  <m:t>𝑎</m:t>
                                </m:r>
                              </m:e>
                              <m:sub>
                                <m:r>
                                  <a:rPr lang="en-US" sz="2400" b="0" i="1" smtClean="0">
                                    <a:solidFill>
                                      <a:schemeClr val="bg1">
                                        <a:lumMod val="65000"/>
                                      </a:schemeClr>
                                    </a:solidFill>
                                    <a:latin typeface="Cambria Math" panose="02040503050406030204" pitchFamily="18" charset="0"/>
                                  </a:rPr>
                                  <m:t>𝑖</m:t>
                                </m:r>
                              </m:sub>
                            </m:sSub>
                          </m:num>
                          <m:den>
                            <m:nary>
                              <m:naryPr>
                                <m:chr m:val="∑"/>
                                <m:limLoc m:val="subSup"/>
                                <m:ctrlPr>
                                  <a:rPr lang="en-US" sz="2400" b="0" i="1" smtClean="0">
                                    <a:solidFill>
                                      <a:schemeClr val="bg1">
                                        <a:lumMod val="65000"/>
                                      </a:schemeClr>
                                    </a:solidFill>
                                    <a:latin typeface="Cambria Math" panose="02040503050406030204" pitchFamily="18" charset="0"/>
                                  </a:rPr>
                                </m:ctrlPr>
                              </m:naryPr>
                              <m:sub>
                                <m:r>
                                  <m:rPr>
                                    <m:brk m:alnAt="25"/>
                                  </m:rPr>
                                  <a:rPr lang="en-US" sz="2400" b="0" i="1" smtClean="0">
                                    <a:solidFill>
                                      <a:schemeClr val="bg1">
                                        <a:lumMod val="65000"/>
                                      </a:schemeClr>
                                    </a:solidFill>
                                    <a:latin typeface="Cambria Math" panose="02040503050406030204" pitchFamily="18" charset="0"/>
                                  </a:rPr>
                                  <m:t>𝑗</m:t>
                                </m:r>
                                <m:r>
                                  <a:rPr lang="en-US" sz="2400" b="0" i="1" smtClean="0">
                                    <a:solidFill>
                                      <a:schemeClr val="bg1">
                                        <a:lumMod val="65000"/>
                                      </a:schemeClr>
                                    </a:solidFill>
                                    <a:latin typeface="Cambria Math" panose="02040503050406030204" pitchFamily="18" charset="0"/>
                                  </a:rPr>
                                  <m:t>=1</m:t>
                                </m:r>
                              </m:sub>
                              <m:sup>
                                <m:r>
                                  <a:rPr lang="en-US" sz="2400" b="0" i="1" smtClean="0">
                                    <a:solidFill>
                                      <a:schemeClr val="bg1">
                                        <a:lumMod val="65000"/>
                                      </a:schemeClr>
                                    </a:solidFill>
                                    <a:latin typeface="Cambria Math" panose="02040503050406030204" pitchFamily="18" charset="0"/>
                                  </a:rPr>
                                  <m:t>𝑁</m:t>
                                </m:r>
                              </m:sup>
                              <m:e>
                                <m:sSub>
                                  <m:sSubPr>
                                    <m:ctrlPr>
                                      <a:rPr lang="en-US" sz="2400" b="0" i="1" smtClean="0">
                                        <a:solidFill>
                                          <a:schemeClr val="bg1">
                                            <a:lumMod val="65000"/>
                                          </a:schemeClr>
                                        </a:solidFill>
                                        <a:latin typeface="Cambria Math" panose="02040503050406030204" pitchFamily="18" charset="0"/>
                                      </a:rPr>
                                    </m:ctrlPr>
                                  </m:sSubPr>
                                  <m:e>
                                    <m:r>
                                      <a:rPr lang="en-US" sz="2400" b="0" i="1" smtClean="0">
                                        <a:solidFill>
                                          <a:schemeClr val="bg1">
                                            <a:lumMod val="65000"/>
                                          </a:schemeClr>
                                        </a:solidFill>
                                        <a:latin typeface="Cambria Math" panose="02040503050406030204" pitchFamily="18" charset="0"/>
                                      </a:rPr>
                                      <m:t>𝑎</m:t>
                                    </m:r>
                                  </m:e>
                                  <m:sub>
                                    <m:r>
                                      <a:rPr lang="en-US" sz="2400" b="0" i="1" smtClean="0">
                                        <a:solidFill>
                                          <a:schemeClr val="bg1">
                                            <a:lumMod val="65000"/>
                                          </a:schemeClr>
                                        </a:solidFill>
                                        <a:latin typeface="Cambria Math" panose="02040503050406030204" pitchFamily="18" charset="0"/>
                                      </a:rPr>
                                      <m:t>𝑗</m:t>
                                    </m:r>
                                  </m:sub>
                                </m:sSub>
                              </m:e>
                            </m:nary>
                          </m:den>
                        </m:f>
                        <m:r>
                          <a:rPr lang="en-US" sz="2400" b="0" i="1" smtClean="0">
                            <a:solidFill>
                              <a:schemeClr val="bg1">
                                <a:lumMod val="65000"/>
                              </a:schemeClr>
                            </a:solidFill>
                            <a:latin typeface="Cambria Math" panose="02040503050406030204" pitchFamily="18" charset="0"/>
                          </a:rPr>
                          <m:t>)</m:t>
                        </m:r>
                      </m:e>
                      <m:sup>
                        <m:sSub>
                          <m:sSubPr>
                            <m:ctrlPr>
                              <a:rPr lang="en-US" sz="2400" i="1" smtClean="0">
                                <a:solidFill>
                                  <a:schemeClr val="bg1">
                                    <a:lumMod val="65000"/>
                                  </a:schemeClr>
                                </a:solidFill>
                                <a:latin typeface="Cambria Math" panose="02040503050406030204" pitchFamily="18" charset="0"/>
                              </a:rPr>
                            </m:ctrlPr>
                          </m:sSubPr>
                          <m:e>
                            <m:r>
                              <a:rPr lang="en-US" sz="2400" b="0" i="1" smtClean="0">
                                <a:solidFill>
                                  <a:schemeClr val="bg1">
                                    <a:lumMod val="65000"/>
                                  </a:schemeClr>
                                </a:solidFill>
                                <a:latin typeface="Cambria Math" panose="02040503050406030204" pitchFamily="18" charset="0"/>
                              </a:rPr>
                              <m:t>𝑛</m:t>
                            </m:r>
                          </m:e>
                          <m:sub>
                            <m:r>
                              <a:rPr lang="en-US" sz="2400" b="0" i="1" smtClean="0">
                                <a:solidFill>
                                  <a:schemeClr val="bg1">
                                    <a:lumMod val="65000"/>
                                  </a:schemeClr>
                                </a:solidFill>
                                <a:latin typeface="Cambria Math" panose="02040503050406030204" pitchFamily="18" charset="0"/>
                              </a:rPr>
                              <m:t>1</m:t>
                            </m:r>
                          </m:sub>
                        </m:sSub>
                      </m:sup>
                    </m:sSup>
                    <m:r>
                      <a:rPr lang="en-US" sz="2400" i="1" smtClean="0">
                        <a:solidFill>
                          <a:schemeClr val="bg1">
                            <a:lumMod val="65000"/>
                          </a:schemeClr>
                        </a:solidFill>
                        <a:latin typeface="Cambria Math" panose="02040503050406030204" pitchFamily="18" charset="0"/>
                        <a:ea typeface="Cambria Math" panose="02040503050406030204" pitchFamily="18" charset="0"/>
                      </a:rPr>
                      <m:t>≈</m:t>
                    </m:r>
                    <m:f>
                      <m:fPr>
                        <m:ctrlPr>
                          <a:rPr lang="en-US" sz="2400" i="1" smtClean="0">
                            <a:solidFill>
                              <a:schemeClr val="bg1">
                                <a:lumMod val="65000"/>
                              </a:schemeClr>
                            </a:solidFill>
                            <a:latin typeface="Cambria Math" panose="02040503050406030204" pitchFamily="18" charset="0"/>
                            <a:ea typeface="Cambria Math" panose="02040503050406030204" pitchFamily="18" charset="0"/>
                          </a:rPr>
                        </m:ctrlPr>
                      </m:fPr>
                      <m:num>
                        <m:sSub>
                          <m:sSubPr>
                            <m:ctrlPr>
                              <a:rPr lang="en-US" sz="2400" i="1" smtClean="0">
                                <a:solidFill>
                                  <a:schemeClr val="bg1">
                                    <a:lumMod val="65000"/>
                                  </a:schemeClr>
                                </a:solidFill>
                                <a:latin typeface="Cambria Math" panose="02040503050406030204" pitchFamily="18" charset="0"/>
                                <a:ea typeface="Cambria Math" panose="02040503050406030204" pitchFamily="18" charset="0"/>
                              </a:rPr>
                            </m:ctrlPr>
                          </m:sSubPr>
                          <m:e>
                            <m:r>
                              <a:rPr lang="en-US" sz="2400" b="0" i="1" smtClean="0">
                                <a:solidFill>
                                  <a:schemeClr val="bg1">
                                    <a:lumMod val="65000"/>
                                  </a:schemeClr>
                                </a:solidFill>
                                <a:latin typeface="Cambria Math" panose="02040503050406030204" pitchFamily="18" charset="0"/>
                                <a:ea typeface="Cambria Math" panose="02040503050406030204" pitchFamily="18" charset="0"/>
                              </a:rPr>
                              <m:t>𝑛</m:t>
                            </m:r>
                          </m:e>
                          <m:sub>
                            <m:r>
                              <a:rPr lang="en-US" sz="2400" b="0" i="1" smtClean="0">
                                <a:solidFill>
                                  <a:schemeClr val="bg1">
                                    <a:lumMod val="65000"/>
                                  </a:schemeClr>
                                </a:solidFill>
                                <a:latin typeface="Cambria Math" panose="02040503050406030204" pitchFamily="18" charset="0"/>
                                <a:ea typeface="Cambria Math" panose="02040503050406030204" pitchFamily="18" charset="0"/>
                              </a:rPr>
                              <m:t>1</m:t>
                            </m:r>
                          </m:sub>
                        </m:sSub>
                        <m:sSub>
                          <m:sSubPr>
                            <m:ctrlPr>
                              <a:rPr lang="en-US" sz="2400" i="1" smtClean="0">
                                <a:solidFill>
                                  <a:schemeClr val="bg1">
                                    <a:lumMod val="65000"/>
                                  </a:schemeClr>
                                </a:solidFill>
                                <a:latin typeface="Cambria Math" panose="02040503050406030204" pitchFamily="18" charset="0"/>
                                <a:ea typeface="Cambria Math" panose="02040503050406030204" pitchFamily="18" charset="0"/>
                              </a:rPr>
                            </m:ctrlPr>
                          </m:sSubPr>
                          <m:e>
                            <m:r>
                              <a:rPr lang="en-US" sz="2400" b="0" i="1" smtClean="0">
                                <a:solidFill>
                                  <a:schemeClr val="bg1">
                                    <a:lumMod val="65000"/>
                                  </a:schemeClr>
                                </a:solidFill>
                                <a:latin typeface="Cambria Math" panose="02040503050406030204" pitchFamily="18" charset="0"/>
                                <a:ea typeface="Cambria Math" panose="02040503050406030204" pitchFamily="18" charset="0"/>
                              </a:rPr>
                              <m:t>𝑎</m:t>
                            </m:r>
                          </m:e>
                          <m:sub>
                            <m:r>
                              <a:rPr lang="en-US" sz="2400" b="0" i="1" smtClean="0">
                                <a:solidFill>
                                  <a:schemeClr val="bg1">
                                    <a:lumMod val="65000"/>
                                  </a:schemeClr>
                                </a:solidFill>
                                <a:latin typeface="Cambria Math" panose="02040503050406030204" pitchFamily="18" charset="0"/>
                                <a:ea typeface="Cambria Math" panose="02040503050406030204" pitchFamily="18" charset="0"/>
                              </a:rPr>
                              <m:t>𝑖</m:t>
                            </m:r>
                          </m:sub>
                        </m:sSub>
                      </m:num>
                      <m:den>
                        <m:r>
                          <a:rPr lang="en-US" sz="2400" b="0" i="1" smtClean="0">
                            <a:solidFill>
                              <a:schemeClr val="bg1">
                                <a:lumMod val="65000"/>
                              </a:schemeClr>
                            </a:solidFill>
                            <a:latin typeface="Cambria Math" panose="02040503050406030204" pitchFamily="18" charset="0"/>
                            <a:ea typeface="Cambria Math" panose="02040503050406030204" pitchFamily="18" charset="0"/>
                          </a:rPr>
                          <m:t>𝑁𝐸</m:t>
                        </m:r>
                        <m:r>
                          <a:rPr lang="en-US" sz="2400" b="0" i="1" smtClean="0">
                            <a:solidFill>
                              <a:schemeClr val="bg1">
                                <a:lumMod val="65000"/>
                              </a:schemeClr>
                            </a:solidFill>
                            <a:latin typeface="Cambria Math" panose="02040503050406030204" pitchFamily="18" charset="0"/>
                            <a:ea typeface="Cambria Math" panose="02040503050406030204" pitchFamily="18" charset="0"/>
                          </a:rPr>
                          <m:t>[</m:t>
                        </m:r>
                        <m:r>
                          <a:rPr lang="en-US" sz="2400" b="0" i="1" smtClean="0">
                            <a:solidFill>
                              <a:schemeClr val="bg1">
                                <a:lumMod val="65000"/>
                              </a:schemeClr>
                            </a:solidFill>
                            <a:latin typeface="Cambria Math" panose="02040503050406030204" pitchFamily="18" charset="0"/>
                            <a:ea typeface="Cambria Math" panose="02040503050406030204" pitchFamily="18" charset="0"/>
                          </a:rPr>
                          <m:t>𝑎</m:t>
                        </m:r>
                        <m:r>
                          <a:rPr lang="en-US" sz="2400" b="0" i="1" smtClean="0">
                            <a:solidFill>
                              <a:schemeClr val="bg1">
                                <a:lumMod val="65000"/>
                              </a:schemeClr>
                            </a:solidFill>
                            <a:latin typeface="Cambria Math" panose="02040503050406030204" pitchFamily="18" charset="0"/>
                            <a:ea typeface="Cambria Math" panose="02040503050406030204" pitchFamily="18" charset="0"/>
                          </a:rPr>
                          <m:t>]</m:t>
                        </m:r>
                      </m:den>
                    </m:f>
                  </m:oMath>
                </a14:m>
                <a:endParaRPr lang="en-US" sz="2400" dirty="0">
                  <a:solidFill>
                    <a:schemeClr val="bg1">
                      <a:lumMod val="65000"/>
                    </a:schemeClr>
                  </a:solidFill>
                  <a:latin typeface="Calibri" panose="020F0502020204030204" pitchFamily="34" charset="0"/>
                  <a:cs typeface="Calibri" panose="020F0502020204030204" pitchFamily="34" charset="0"/>
                </a:endParaRPr>
              </a:p>
              <a:p>
                <a:r>
                  <a:rPr lang="en-US" sz="2400" dirty="0">
                    <a:solidFill>
                      <a:schemeClr val="bg1">
                        <a:lumMod val="65000"/>
                      </a:schemeClr>
                    </a:solidFill>
                    <a:latin typeface="Calibri" panose="020F0502020204030204" pitchFamily="34" charset="0"/>
                    <a:cs typeface="Calibri" panose="020F0502020204030204" pitchFamily="34" charset="0"/>
                  </a:rPr>
                  <a:t>Recapture </a:t>
                </a:r>
                <a14:m>
                  <m:oMath xmlns:m="http://schemas.openxmlformats.org/officeDocument/2006/math">
                    <m:sSub>
                      <m:sSubPr>
                        <m:ctrlPr>
                          <a:rPr lang="en-US" sz="2400" i="1">
                            <a:solidFill>
                              <a:schemeClr val="bg1">
                                <a:lumMod val="65000"/>
                              </a:schemeClr>
                            </a:solidFill>
                            <a:latin typeface="Cambria Math" panose="02040503050406030204" pitchFamily="18" charset="0"/>
                          </a:rPr>
                        </m:ctrlPr>
                      </m:sSubPr>
                      <m:e>
                        <m:r>
                          <a:rPr lang="en-US" sz="2400" i="1">
                            <a:solidFill>
                              <a:schemeClr val="bg1">
                                <a:lumMod val="65000"/>
                              </a:schemeClr>
                            </a:solidFill>
                            <a:latin typeface="Cambria Math" panose="02040503050406030204" pitchFamily="18" charset="0"/>
                          </a:rPr>
                          <m:t>𝑛</m:t>
                        </m:r>
                      </m:e>
                      <m:sub>
                        <m:r>
                          <a:rPr lang="en-US" sz="2400" b="0" i="1" smtClean="0">
                            <a:solidFill>
                              <a:schemeClr val="bg1">
                                <a:lumMod val="65000"/>
                              </a:schemeClr>
                            </a:solidFill>
                            <a:latin typeface="Cambria Math" panose="02040503050406030204" pitchFamily="18" charset="0"/>
                          </a:rPr>
                          <m:t>2</m:t>
                        </m:r>
                      </m:sub>
                    </m:sSub>
                  </m:oMath>
                </a14:m>
                <a:r>
                  <a:rPr lang="en-US" sz="2400" dirty="0">
                    <a:solidFill>
                      <a:schemeClr val="bg1">
                        <a:lumMod val="65000"/>
                      </a:schemeClr>
                    </a:solidFill>
                    <a:latin typeface="Calibri" panose="020F0502020204030204" pitchFamily="34" charset="0"/>
                    <a:cs typeface="Calibri" panose="020F0502020204030204" pitchFamily="34" charset="0"/>
                  </a:rPr>
                  <a:t> workers, </a:t>
                </a:r>
                <a14:m>
                  <m:oMath xmlns:m="http://schemas.openxmlformats.org/officeDocument/2006/math">
                    <m:r>
                      <a:rPr lang="en-US" sz="2400" i="1">
                        <a:solidFill>
                          <a:schemeClr val="bg1">
                            <a:lumMod val="65000"/>
                          </a:schemeClr>
                        </a:solidFill>
                        <a:latin typeface="Cambria Math" panose="02040503050406030204" pitchFamily="18" charset="0"/>
                      </a:rPr>
                      <m:t>𝑃</m:t>
                    </m:r>
                    <m:d>
                      <m:dPr>
                        <m:ctrlPr>
                          <a:rPr lang="en-US" sz="2400" i="1">
                            <a:solidFill>
                              <a:schemeClr val="bg1">
                                <a:lumMod val="65000"/>
                              </a:schemeClr>
                            </a:solidFill>
                            <a:latin typeface="Cambria Math" panose="02040503050406030204" pitchFamily="18" charset="0"/>
                          </a:rPr>
                        </m:ctrlPr>
                      </m:dPr>
                      <m:e>
                        <m:r>
                          <a:rPr lang="en-US" sz="2400" i="1">
                            <a:solidFill>
                              <a:schemeClr val="bg1">
                                <a:lumMod val="65000"/>
                              </a:schemeClr>
                            </a:solidFill>
                            <a:latin typeface="Cambria Math" panose="02040503050406030204" pitchFamily="18" charset="0"/>
                          </a:rPr>
                          <m:t>𝑐𝑎𝑝𝑡𝑢𝑟𝑒</m:t>
                        </m:r>
                        <m:r>
                          <a:rPr lang="en-US" sz="2400" b="0" i="1" smtClean="0">
                            <a:solidFill>
                              <a:schemeClr val="bg1">
                                <a:lumMod val="65000"/>
                              </a:schemeClr>
                            </a:solidFill>
                            <a:latin typeface="Cambria Math" panose="02040503050406030204" pitchFamily="18" charset="0"/>
                          </a:rPr>
                          <m:t>, </m:t>
                        </m:r>
                        <m:r>
                          <a:rPr lang="en-US" sz="2400" b="0" i="1" smtClean="0">
                            <a:solidFill>
                              <a:schemeClr val="bg1">
                                <a:lumMod val="65000"/>
                              </a:schemeClr>
                            </a:solidFill>
                            <a:latin typeface="Cambria Math" panose="02040503050406030204" pitchFamily="18" charset="0"/>
                          </a:rPr>
                          <m:t>𝑟𝑒𝑐𝑎𝑝𝑡𝑢𝑟𝑒</m:t>
                        </m:r>
                      </m:e>
                      <m:e>
                        <m:sSub>
                          <m:sSubPr>
                            <m:ctrlPr>
                              <a:rPr lang="en-US" sz="2400" i="1">
                                <a:solidFill>
                                  <a:schemeClr val="bg1">
                                    <a:lumMod val="65000"/>
                                  </a:schemeClr>
                                </a:solidFill>
                                <a:latin typeface="Cambria Math" panose="02040503050406030204" pitchFamily="18" charset="0"/>
                              </a:rPr>
                            </m:ctrlPr>
                          </m:sSubPr>
                          <m:e>
                            <m:r>
                              <a:rPr lang="en-US" sz="2400" i="1">
                                <a:solidFill>
                                  <a:schemeClr val="bg1">
                                    <a:lumMod val="65000"/>
                                  </a:schemeClr>
                                </a:solidFill>
                                <a:latin typeface="Cambria Math" panose="02040503050406030204" pitchFamily="18" charset="0"/>
                              </a:rPr>
                              <m:t>𝑎</m:t>
                            </m:r>
                          </m:e>
                          <m:sub>
                            <m:r>
                              <a:rPr lang="en-US" sz="2400" i="1">
                                <a:solidFill>
                                  <a:schemeClr val="bg1">
                                    <a:lumMod val="65000"/>
                                  </a:schemeClr>
                                </a:solidFill>
                                <a:latin typeface="Cambria Math" panose="02040503050406030204" pitchFamily="18" charset="0"/>
                              </a:rPr>
                              <m:t>𝑖</m:t>
                            </m:r>
                          </m:sub>
                        </m:sSub>
                      </m:e>
                    </m:d>
                    <m:r>
                      <a:rPr lang="en-US" sz="2400" b="0" i="1" smtClean="0">
                        <a:solidFill>
                          <a:schemeClr val="bg1">
                            <a:lumMod val="65000"/>
                          </a:schemeClr>
                        </a:solidFill>
                        <a:latin typeface="Cambria Math" panose="02040503050406030204" pitchFamily="18" charset="0"/>
                      </a:rPr>
                      <m:t>=</m:t>
                    </m:r>
                  </m:oMath>
                </a14:m>
                <a:r>
                  <a:rPr lang="en-US" sz="2400" dirty="0">
                    <a:solidFill>
                      <a:schemeClr val="bg1">
                        <a:lumMod val="65000"/>
                      </a:schemeClr>
                    </a:solidFill>
                    <a:latin typeface="Calibri" panose="020F0502020204030204" pitchFamily="34" charset="0"/>
                    <a:ea typeface="Cambria Math" panose="02040503050406030204" pitchFamily="18" charset="0"/>
                    <a:cs typeface="Calibri" panose="020F0502020204030204" pitchFamily="34" charset="0"/>
                  </a:rPr>
                  <a:t> </a:t>
                </a:r>
                <a14:m>
                  <m:oMath xmlns:m="http://schemas.openxmlformats.org/officeDocument/2006/math">
                    <m:f>
                      <m:fPr>
                        <m:ctrlPr>
                          <a:rPr lang="en-US" sz="2400" i="1">
                            <a:solidFill>
                              <a:schemeClr val="bg1">
                                <a:lumMod val="65000"/>
                              </a:schemeClr>
                            </a:solidFill>
                            <a:latin typeface="Cambria Math" panose="02040503050406030204" pitchFamily="18" charset="0"/>
                            <a:ea typeface="Cambria Math" panose="02040503050406030204" pitchFamily="18" charset="0"/>
                          </a:rPr>
                        </m:ctrlPr>
                      </m:fPr>
                      <m:num>
                        <m:sSub>
                          <m:sSubPr>
                            <m:ctrlPr>
                              <a:rPr lang="en-US" sz="2400" i="1">
                                <a:solidFill>
                                  <a:schemeClr val="bg1">
                                    <a:lumMod val="65000"/>
                                  </a:schemeClr>
                                </a:solidFill>
                                <a:latin typeface="Cambria Math" panose="02040503050406030204" pitchFamily="18" charset="0"/>
                                <a:ea typeface="Cambria Math" panose="02040503050406030204" pitchFamily="18" charset="0"/>
                              </a:rPr>
                            </m:ctrlPr>
                          </m:sSubPr>
                          <m:e>
                            <m:r>
                              <a:rPr lang="en-US" sz="2400" i="1">
                                <a:solidFill>
                                  <a:schemeClr val="bg1">
                                    <a:lumMod val="65000"/>
                                  </a:schemeClr>
                                </a:solidFill>
                                <a:latin typeface="Cambria Math" panose="02040503050406030204" pitchFamily="18" charset="0"/>
                                <a:ea typeface="Cambria Math" panose="02040503050406030204" pitchFamily="18" charset="0"/>
                              </a:rPr>
                              <m:t>𝑛</m:t>
                            </m:r>
                          </m:e>
                          <m:sub>
                            <m:r>
                              <a:rPr lang="en-US" sz="2400" i="1">
                                <a:solidFill>
                                  <a:schemeClr val="bg1">
                                    <a:lumMod val="65000"/>
                                  </a:schemeClr>
                                </a:solidFill>
                                <a:latin typeface="Cambria Math" panose="02040503050406030204" pitchFamily="18" charset="0"/>
                                <a:ea typeface="Cambria Math" panose="02040503050406030204" pitchFamily="18" charset="0"/>
                              </a:rPr>
                              <m:t>1</m:t>
                            </m:r>
                          </m:sub>
                        </m:sSub>
                        <m:sSub>
                          <m:sSubPr>
                            <m:ctrlPr>
                              <a:rPr lang="en-US" sz="2400" i="1" smtClean="0">
                                <a:solidFill>
                                  <a:schemeClr val="bg1">
                                    <a:lumMod val="65000"/>
                                  </a:schemeClr>
                                </a:solidFill>
                                <a:latin typeface="Cambria Math" panose="02040503050406030204" pitchFamily="18" charset="0"/>
                                <a:ea typeface="Cambria Math" panose="02040503050406030204" pitchFamily="18" charset="0"/>
                              </a:rPr>
                            </m:ctrlPr>
                          </m:sSubPr>
                          <m:e>
                            <m:r>
                              <a:rPr lang="en-US" sz="2400" b="0" i="1" smtClean="0">
                                <a:solidFill>
                                  <a:schemeClr val="bg1">
                                    <a:lumMod val="65000"/>
                                  </a:schemeClr>
                                </a:solidFill>
                                <a:latin typeface="Cambria Math" panose="02040503050406030204" pitchFamily="18" charset="0"/>
                                <a:ea typeface="Cambria Math" panose="02040503050406030204" pitchFamily="18" charset="0"/>
                              </a:rPr>
                              <m:t>𝑛</m:t>
                            </m:r>
                          </m:e>
                          <m:sub>
                            <m:r>
                              <a:rPr lang="en-US" sz="2400" b="0" i="1" smtClean="0">
                                <a:solidFill>
                                  <a:schemeClr val="bg1">
                                    <a:lumMod val="65000"/>
                                  </a:schemeClr>
                                </a:solidFill>
                                <a:latin typeface="Cambria Math" panose="02040503050406030204" pitchFamily="18" charset="0"/>
                                <a:ea typeface="Cambria Math" panose="02040503050406030204" pitchFamily="18" charset="0"/>
                              </a:rPr>
                              <m:t>2</m:t>
                            </m:r>
                          </m:sub>
                        </m:sSub>
                        <m:sSubSup>
                          <m:sSubSupPr>
                            <m:ctrlPr>
                              <a:rPr lang="en-US" sz="2400" i="1" smtClean="0">
                                <a:solidFill>
                                  <a:schemeClr val="bg1">
                                    <a:lumMod val="65000"/>
                                  </a:schemeClr>
                                </a:solidFill>
                                <a:latin typeface="Cambria Math" panose="02040503050406030204" pitchFamily="18" charset="0"/>
                                <a:ea typeface="Cambria Math" panose="02040503050406030204" pitchFamily="18" charset="0"/>
                              </a:rPr>
                            </m:ctrlPr>
                          </m:sSubSupPr>
                          <m:e>
                            <m:r>
                              <a:rPr lang="en-US" sz="2400" b="0" i="1" smtClean="0">
                                <a:solidFill>
                                  <a:schemeClr val="bg1">
                                    <a:lumMod val="65000"/>
                                  </a:schemeClr>
                                </a:solidFill>
                                <a:latin typeface="Cambria Math" panose="02040503050406030204" pitchFamily="18" charset="0"/>
                                <a:ea typeface="Cambria Math" panose="02040503050406030204" pitchFamily="18" charset="0"/>
                              </a:rPr>
                              <m:t>𝑎</m:t>
                            </m:r>
                          </m:e>
                          <m:sub>
                            <m:r>
                              <a:rPr lang="en-US" sz="2400" b="0" i="1" smtClean="0">
                                <a:solidFill>
                                  <a:schemeClr val="bg1">
                                    <a:lumMod val="65000"/>
                                  </a:schemeClr>
                                </a:solidFill>
                                <a:latin typeface="Cambria Math" panose="02040503050406030204" pitchFamily="18" charset="0"/>
                                <a:ea typeface="Cambria Math" panose="02040503050406030204" pitchFamily="18" charset="0"/>
                              </a:rPr>
                              <m:t>𝑖</m:t>
                            </m:r>
                          </m:sub>
                          <m:sup>
                            <m:r>
                              <a:rPr lang="en-US" sz="2400" b="0" i="1" smtClean="0">
                                <a:solidFill>
                                  <a:schemeClr val="bg1">
                                    <a:lumMod val="65000"/>
                                  </a:schemeClr>
                                </a:solidFill>
                                <a:latin typeface="Cambria Math" panose="02040503050406030204" pitchFamily="18" charset="0"/>
                                <a:ea typeface="Cambria Math" panose="02040503050406030204" pitchFamily="18" charset="0"/>
                              </a:rPr>
                              <m:t>2</m:t>
                            </m:r>
                          </m:sup>
                        </m:sSubSup>
                      </m:num>
                      <m:den>
                        <m:sSup>
                          <m:sSupPr>
                            <m:ctrlPr>
                              <a:rPr lang="en-US" sz="2400" i="1" smtClean="0">
                                <a:solidFill>
                                  <a:schemeClr val="bg1">
                                    <a:lumMod val="65000"/>
                                  </a:schemeClr>
                                </a:solidFill>
                                <a:latin typeface="Cambria Math" panose="02040503050406030204" pitchFamily="18" charset="0"/>
                                <a:ea typeface="Cambria Math" panose="02040503050406030204" pitchFamily="18" charset="0"/>
                              </a:rPr>
                            </m:ctrlPr>
                          </m:sSupPr>
                          <m:e>
                            <m:r>
                              <a:rPr lang="en-US" sz="2400" b="0" i="1" smtClean="0">
                                <a:solidFill>
                                  <a:schemeClr val="bg1">
                                    <a:lumMod val="65000"/>
                                  </a:schemeClr>
                                </a:solidFill>
                                <a:latin typeface="Cambria Math" panose="02040503050406030204" pitchFamily="18" charset="0"/>
                                <a:ea typeface="Cambria Math" panose="02040503050406030204" pitchFamily="18" charset="0"/>
                              </a:rPr>
                              <m:t>𝑁</m:t>
                            </m:r>
                          </m:e>
                          <m:sup>
                            <m:r>
                              <a:rPr lang="en-US" sz="2400" b="0" i="1" smtClean="0">
                                <a:solidFill>
                                  <a:schemeClr val="bg1">
                                    <a:lumMod val="65000"/>
                                  </a:schemeClr>
                                </a:solidFill>
                                <a:latin typeface="Cambria Math" panose="02040503050406030204" pitchFamily="18" charset="0"/>
                                <a:ea typeface="Cambria Math" panose="02040503050406030204" pitchFamily="18" charset="0"/>
                              </a:rPr>
                              <m:t>2</m:t>
                            </m:r>
                          </m:sup>
                        </m:sSup>
                        <m:sSup>
                          <m:sSupPr>
                            <m:ctrlPr>
                              <a:rPr lang="en-US" sz="2400" i="1" smtClean="0">
                                <a:solidFill>
                                  <a:schemeClr val="bg1">
                                    <a:lumMod val="65000"/>
                                  </a:schemeClr>
                                </a:solidFill>
                                <a:latin typeface="Cambria Math" panose="02040503050406030204" pitchFamily="18" charset="0"/>
                                <a:ea typeface="Cambria Math" panose="02040503050406030204" pitchFamily="18" charset="0"/>
                              </a:rPr>
                            </m:ctrlPr>
                          </m:sSupPr>
                          <m:e>
                            <m:r>
                              <a:rPr lang="en-US" sz="2400" b="0" i="1" smtClean="0">
                                <a:solidFill>
                                  <a:schemeClr val="bg1">
                                    <a:lumMod val="65000"/>
                                  </a:schemeClr>
                                </a:solidFill>
                                <a:latin typeface="Cambria Math" panose="02040503050406030204" pitchFamily="18" charset="0"/>
                                <a:ea typeface="Cambria Math" panose="02040503050406030204" pitchFamily="18" charset="0"/>
                              </a:rPr>
                              <m:t>𝐸</m:t>
                            </m:r>
                            <m:r>
                              <a:rPr lang="en-US" sz="2400" b="0" i="1" smtClean="0">
                                <a:solidFill>
                                  <a:schemeClr val="bg1">
                                    <a:lumMod val="65000"/>
                                  </a:schemeClr>
                                </a:solidFill>
                                <a:latin typeface="Cambria Math" panose="02040503050406030204" pitchFamily="18" charset="0"/>
                                <a:ea typeface="Cambria Math" panose="02040503050406030204" pitchFamily="18" charset="0"/>
                              </a:rPr>
                              <m:t>[</m:t>
                            </m:r>
                            <m:r>
                              <a:rPr lang="en-US" sz="2400" b="0" i="1" smtClean="0">
                                <a:solidFill>
                                  <a:schemeClr val="bg1">
                                    <a:lumMod val="65000"/>
                                  </a:schemeClr>
                                </a:solidFill>
                                <a:latin typeface="Cambria Math" panose="02040503050406030204" pitchFamily="18" charset="0"/>
                                <a:ea typeface="Cambria Math" panose="02040503050406030204" pitchFamily="18" charset="0"/>
                              </a:rPr>
                              <m:t>𝑎</m:t>
                            </m:r>
                            <m:r>
                              <a:rPr lang="en-US" sz="2400" b="0" i="1" smtClean="0">
                                <a:solidFill>
                                  <a:schemeClr val="bg1">
                                    <a:lumMod val="65000"/>
                                  </a:schemeClr>
                                </a:solidFill>
                                <a:latin typeface="Cambria Math" panose="02040503050406030204" pitchFamily="18" charset="0"/>
                                <a:ea typeface="Cambria Math" panose="02040503050406030204" pitchFamily="18" charset="0"/>
                              </a:rPr>
                              <m:t>]</m:t>
                            </m:r>
                          </m:e>
                          <m:sup>
                            <m:r>
                              <a:rPr lang="en-US" sz="2400" b="0" i="1" smtClean="0">
                                <a:solidFill>
                                  <a:schemeClr val="bg1">
                                    <a:lumMod val="65000"/>
                                  </a:schemeClr>
                                </a:solidFill>
                                <a:latin typeface="Cambria Math" panose="02040503050406030204" pitchFamily="18" charset="0"/>
                                <a:ea typeface="Cambria Math" panose="02040503050406030204" pitchFamily="18" charset="0"/>
                              </a:rPr>
                              <m:t>2</m:t>
                            </m:r>
                          </m:sup>
                        </m:sSup>
                      </m:den>
                    </m:f>
                  </m:oMath>
                </a14:m>
                <a:endParaRPr lang="en-US" sz="2400" dirty="0">
                  <a:solidFill>
                    <a:schemeClr val="bg1">
                      <a:lumMod val="65000"/>
                    </a:schemeClr>
                  </a:solidFill>
                  <a:latin typeface="Calibri" panose="020F0502020204030204" pitchFamily="34" charset="0"/>
                  <a:cs typeface="Calibri" panose="020F0502020204030204" pitchFamily="34" charset="0"/>
                </a:endParaRPr>
              </a:p>
              <a:p>
                <a:r>
                  <a:rPr lang="en-US" sz="2400" dirty="0">
                    <a:solidFill>
                      <a:schemeClr val="bg1">
                        <a:lumMod val="65000"/>
                      </a:schemeClr>
                    </a:solidFill>
                    <a:latin typeface="Calibri" panose="020F0502020204030204" pitchFamily="34" charset="0"/>
                    <a:cs typeface="Calibri" panose="020F0502020204030204" pitchFamily="34" charset="0"/>
                  </a:rPr>
                  <a:t>The expected number of workers participating in both surveys: </a:t>
                </a:r>
              </a:p>
              <a:p>
                <a:endParaRPr lang="en-US" sz="200" b="0" i="1" dirty="0">
                  <a:solidFill>
                    <a:schemeClr val="bg1">
                      <a:lumMod val="65000"/>
                    </a:schemeClr>
                  </a:solidFill>
                  <a:latin typeface="Calibri" panose="020F0502020204030204" pitchFamily="34" charset="0"/>
                  <a:cs typeface="Calibri" panose="020F0502020204030204" pitchFamily="34" charset="0"/>
                </a:endParaRPr>
              </a:p>
              <a:p>
                <a:pPr marL="0" indent="0">
                  <a:buNone/>
                </a:pPr>
                <a14:m>
                  <m:oMathPara xmlns:m="http://schemas.openxmlformats.org/officeDocument/2006/math">
                    <m:oMathParaPr>
                      <m:jc m:val="centerGroup"/>
                    </m:oMathParaPr>
                    <m:oMath xmlns:m="http://schemas.openxmlformats.org/officeDocument/2006/math">
                      <m:r>
                        <a:rPr lang="en-US" sz="2400" b="0" i="1" smtClean="0">
                          <a:solidFill>
                            <a:schemeClr val="bg1">
                              <a:lumMod val="65000"/>
                            </a:schemeClr>
                          </a:solidFill>
                          <a:latin typeface="Cambria Math" panose="02040503050406030204" pitchFamily="18" charset="0"/>
                        </a:rPr>
                        <m:t>𝑚</m:t>
                      </m:r>
                      <m:r>
                        <a:rPr lang="en-US" sz="2400" b="0" i="1" smtClean="0">
                          <a:solidFill>
                            <a:schemeClr val="bg1">
                              <a:lumMod val="65000"/>
                            </a:schemeClr>
                          </a:solidFill>
                          <a:latin typeface="Cambria Math" panose="02040503050406030204" pitchFamily="18" charset="0"/>
                        </a:rPr>
                        <m:t>=</m:t>
                      </m:r>
                      <m:r>
                        <a:rPr lang="en-US" sz="2400" b="0" i="1" smtClean="0">
                          <a:solidFill>
                            <a:schemeClr val="bg1">
                              <a:lumMod val="65000"/>
                            </a:schemeClr>
                          </a:solidFill>
                          <a:latin typeface="Cambria Math" panose="02040503050406030204" pitchFamily="18" charset="0"/>
                        </a:rPr>
                        <m:t>𝑁</m:t>
                      </m:r>
                      <m:nary>
                        <m:naryPr>
                          <m:limLoc m:val="undOvr"/>
                          <m:subHide m:val="on"/>
                          <m:supHide m:val="on"/>
                          <m:ctrlPr>
                            <a:rPr lang="en-US" sz="2400" b="0" i="1" smtClean="0">
                              <a:solidFill>
                                <a:schemeClr val="bg1">
                                  <a:lumMod val="65000"/>
                                </a:schemeClr>
                              </a:solidFill>
                              <a:latin typeface="Cambria Math" panose="02040503050406030204" pitchFamily="18" charset="0"/>
                            </a:rPr>
                          </m:ctrlPr>
                        </m:naryPr>
                        <m:sub/>
                        <m:sup/>
                        <m:e>
                          <m:f>
                            <m:fPr>
                              <m:ctrlPr>
                                <a:rPr lang="en-US" sz="2400" i="1">
                                  <a:solidFill>
                                    <a:schemeClr val="bg1">
                                      <a:lumMod val="65000"/>
                                    </a:schemeClr>
                                  </a:solidFill>
                                  <a:latin typeface="Cambria Math" panose="02040503050406030204" pitchFamily="18" charset="0"/>
                                  <a:ea typeface="Cambria Math" panose="02040503050406030204" pitchFamily="18" charset="0"/>
                                </a:rPr>
                              </m:ctrlPr>
                            </m:fPr>
                            <m:num>
                              <m:sSub>
                                <m:sSubPr>
                                  <m:ctrlPr>
                                    <a:rPr lang="en-US" sz="2400" i="1">
                                      <a:solidFill>
                                        <a:schemeClr val="bg1">
                                          <a:lumMod val="65000"/>
                                        </a:schemeClr>
                                      </a:solidFill>
                                      <a:latin typeface="Cambria Math" panose="02040503050406030204" pitchFamily="18" charset="0"/>
                                      <a:ea typeface="Cambria Math" panose="02040503050406030204" pitchFamily="18" charset="0"/>
                                    </a:rPr>
                                  </m:ctrlPr>
                                </m:sSubPr>
                                <m:e>
                                  <m:r>
                                    <a:rPr lang="en-US" sz="2400" i="1">
                                      <a:solidFill>
                                        <a:schemeClr val="bg1">
                                          <a:lumMod val="65000"/>
                                        </a:schemeClr>
                                      </a:solidFill>
                                      <a:latin typeface="Cambria Math" panose="02040503050406030204" pitchFamily="18" charset="0"/>
                                      <a:ea typeface="Cambria Math" panose="02040503050406030204" pitchFamily="18" charset="0"/>
                                    </a:rPr>
                                    <m:t>𝑛</m:t>
                                  </m:r>
                                </m:e>
                                <m:sub>
                                  <m:r>
                                    <a:rPr lang="en-US" sz="2400" i="1">
                                      <a:solidFill>
                                        <a:schemeClr val="bg1">
                                          <a:lumMod val="65000"/>
                                        </a:schemeClr>
                                      </a:solidFill>
                                      <a:latin typeface="Cambria Math" panose="02040503050406030204" pitchFamily="18" charset="0"/>
                                      <a:ea typeface="Cambria Math" panose="02040503050406030204" pitchFamily="18" charset="0"/>
                                    </a:rPr>
                                    <m:t>1</m:t>
                                  </m:r>
                                </m:sub>
                              </m:sSub>
                              <m:sSub>
                                <m:sSubPr>
                                  <m:ctrlPr>
                                    <a:rPr lang="en-US" sz="2400" i="1">
                                      <a:solidFill>
                                        <a:schemeClr val="bg1">
                                          <a:lumMod val="65000"/>
                                        </a:schemeClr>
                                      </a:solidFill>
                                      <a:latin typeface="Cambria Math" panose="02040503050406030204" pitchFamily="18" charset="0"/>
                                      <a:ea typeface="Cambria Math" panose="02040503050406030204" pitchFamily="18" charset="0"/>
                                    </a:rPr>
                                  </m:ctrlPr>
                                </m:sSubPr>
                                <m:e>
                                  <m:r>
                                    <a:rPr lang="en-US" sz="2400" i="1">
                                      <a:solidFill>
                                        <a:schemeClr val="bg1">
                                          <a:lumMod val="65000"/>
                                        </a:schemeClr>
                                      </a:solidFill>
                                      <a:latin typeface="Cambria Math" panose="02040503050406030204" pitchFamily="18" charset="0"/>
                                      <a:ea typeface="Cambria Math" panose="02040503050406030204" pitchFamily="18" charset="0"/>
                                    </a:rPr>
                                    <m:t>𝑛</m:t>
                                  </m:r>
                                </m:e>
                                <m:sub>
                                  <m:r>
                                    <a:rPr lang="en-US" sz="2400" i="1">
                                      <a:solidFill>
                                        <a:schemeClr val="bg1">
                                          <a:lumMod val="65000"/>
                                        </a:schemeClr>
                                      </a:solidFill>
                                      <a:latin typeface="Cambria Math" panose="02040503050406030204" pitchFamily="18" charset="0"/>
                                      <a:ea typeface="Cambria Math" panose="02040503050406030204" pitchFamily="18" charset="0"/>
                                    </a:rPr>
                                    <m:t>2</m:t>
                                  </m:r>
                                </m:sub>
                              </m:sSub>
                              <m:sSubSup>
                                <m:sSubSupPr>
                                  <m:ctrlPr>
                                    <a:rPr lang="en-US" sz="2400" i="1">
                                      <a:solidFill>
                                        <a:schemeClr val="bg1">
                                          <a:lumMod val="65000"/>
                                        </a:schemeClr>
                                      </a:solidFill>
                                      <a:latin typeface="Cambria Math" panose="02040503050406030204" pitchFamily="18" charset="0"/>
                                      <a:ea typeface="Cambria Math" panose="02040503050406030204" pitchFamily="18" charset="0"/>
                                    </a:rPr>
                                  </m:ctrlPr>
                                </m:sSubSupPr>
                                <m:e>
                                  <m:r>
                                    <a:rPr lang="en-US" sz="2400" i="1">
                                      <a:solidFill>
                                        <a:schemeClr val="bg1">
                                          <a:lumMod val="65000"/>
                                        </a:schemeClr>
                                      </a:solidFill>
                                      <a:latin typeface="Cambria Math" panose="02040503050406030204" pitchFamily="18" charset="0"/>
                                      <a:ea typeface="Cambria Math" panose="02040503050406030204" pitchFamily="18" charset="0"/>
                                    </a:rPr>
                                    <m:t>𝑎</m:t>
                                  </m:r>
                                </m:e>
                                <m:sub>
                                  <m:r>
                                    <a:rPr lang="en-US" sz="2400" i="1">
                                      <a:solidFill>
                                        <a:schemeClr val="bg1">
                                          <a:lumMod val="65000"/>
                                        </a:schemeClr>
                                      </a:solidFill>
                                      <a:latin typeface="Cambria Math" panose="02040503050406030204" pitchFamily="18" charset="0"/>
                                      <a:ea typeface="Cambria Math" panose="02040503050406030204" pitchFamily="18" charset="0"/>
                                    </a:rPr>
                                    <m:t>𝑖</m:t>
                                  </m:r>
                                </m:sub>
                                <m:sup>
                                  <m:r>
                                    <a:rPr lang="en-US" sz="2400" i="1">
                                      <a:solidFill>
                                        <a:schemeClr val="bg1">
                                          <a:lumMod val="65000"/>
                                        </a:schemeClr>
                                      </a:solidFill>
                                      <a:latin typeface="Cambria Math" panose="02040503050406030204" pitchFamily="18" charset="0"/>
                                      <a:ea typeface="Cambria Math" panose="02040503050406030204" pitchFamily="18" charset="0"/>
                                    </a:rPr>
                                    <m:t>2</m:t>
                                  </m:r>
                                </m:sup>
                              </m:sSubSup>
                            </m:num>
                            <m:den>
                              <m:sSup>
                                <m:sSupPr>
                                  <m:ctrlPr>
                                    <a:rPr lang="en-US" sz="2400" i="1">
                                      <a:solidFill>
                                        <a:schemeClr val="bg1">
                                          <a:lumMod val="65000"/>
                                        </a:schemeClr>
                                      </a:solidFill>
                                      <a:latin typeface="Cambria Math" panose="02040503050406030204" pitchFamily="18" charset="0"/>
                                      <a:ea typeface="Cambria Math" panose="02040503050406030204" pitchFamily="18" charset="0"/>
                                    </a:rPr>
                                  </m:ctrlPr>
                                </m:sSupPr>
                                <m:e>
                                  <m:r>
                                    <a:rPr lang="en-US" sz="2400" i="1">
                                      <a:solidFill>
                                        <a:schemeClr val="bg1">
                                          <a:lumMod val="65000"/>
                                        </a:schemeClr>
                                      </a:solidFill>
                                      <a:latin typeface="Cambria Math" panose="02040503050406030204" pitchFamily="18" charset="0"/>
                                      <a:ea typeface="Cambria Math" panose="02040503050406030204" pitchFamily="18" charset="0"/>
                                    </a:rPr>
                                    <m:t>𝑁</m:t>
                                  </m:r>
                                </m:e>
                                <m:sup>
                                  <m:r>
                                    <a:rPr lang="en-US" sz="2400" i="1">
                                      <a:solidFill>
                                        <a:schemeClr val="bg1">
                                          <a:lumMod val="65000"/>
                                        </a:schemeClr>
                                      </a:solidFill>
                                      <a:latin typeface="Cambria Math" panose="02040503050406030204" pitchFamily="18" charset="0"/>
                                      <a:ea typeface="Cambria Math" panose="02040503050406030204" pitchFamily="18" charset="0"/>
                                    </a:rPr>
                                    <m:t>2</m:t>
                                  </m:r>
                                </m:sup>
                              </m:sSup>
                              <m:sSup>
                                <m:sSupPr>
                                  <m:ctrlPr>
                                    <a:rPr lang="en-US" sz="2400" i="1">
                                      <a:solidFill>
                                        <a:schemeClr val="bg1">
                                          <a:lumMod val="65000"/>
                                        </a:schemeClr>
                                      </a:solidFill>
                                      <a:latin typeface="Cambria Math" panose="02040503050406030204" pitchFamily="18" charset="0"/>
                                      <a:ea typeface="Cambria Math" panose="02040503050406030204" pitchFamily="18" charset="0"/>
                                    </a:rPr>
                                  </m:ctrlPr>
                                </m:sSupPr>
                                <m:e>
                                  <m:r>
                                    <a:rPr lang="en-US" sz="2400" i="1">
                                      <a:solidFill>
                                        <a:schemeClr val="bg1">
                                          <a:lumMod val="65000"/>
                                        </a:schemeClr>
                                      </a:solidFill>
                                      <a:latin typeface="Cambria Math" panose="02040503050406030204" pitchFamily="18" charset="0"/>
                                      <a:ea typeface="Cambria Math" panose="02040503050406030204" pitchFamily="18" charset="0"/>
                                    </a:rPr>
                                    <m:t>𝐸</m:t>
                                  </m:r>
                                  <m:d>
                                    <m:dPr>
                                      <m:begChr m:val="["/>
                                      <m:endChr m:val="]"/>
                                      <m:ctrlPr>
                                        <a:rPr lang="en-US" sz="2400" i="1">
                                          <a:solidFill>
                                            <a:schemeClr val="bg1">
                                              <a:lumMod val="65000"/>
                                            </a:schemeClr>
                                          </a:solidFill>
                                          <a:latin typeface="Cambria Math" panose="02040503050406030204" pitchFamily="18" charset="0"/>
                                          <a:ea typeface="Cambria Math" panose="02040503050406030204" pitchFamily="18" charset="0"/>
                                        </a:rPr>
                                      </m:ctrlPr>
                                    </m:dPr>
                                    <m:e>
                                      <m:r>
                                        <a:rPr lang="en-US" sz="2400" i="1">
                                          <a:solidFill>
                                            <a:schemeClr val="bg1">
                                              <a:lumMod val="65000"/>
                                            </a:schemeClr>
                                          </a:solidFill>
                                          <a:latin typeface="Cambria Math" panose="02040503050406030204" pitchFamily="18" charset="0"/>
                                          <a:ea typeface="Cambria Math" panose="02040503050406030204" pitchFamily="18" charset="0"/>
                                        </a:rPr>
                                        <m:t>𝑎</m:t>
                                      </m:r>
                                    </m:e>
                                  </m:d>
                                </m:e>
                                <m:sup>
                                  <m:r>
                                    <a:rPr lang="en-US" sz="2400" i="1">
                                      <a:solidFill>
                                        <a:schemeClr val="bg1">
                                          <a:lumMod val="65000"/>
                                        </a:schemeClr>
                                      </a:solidFill>
                                      <a:latin typeface="Cambria Math" panose="02040503050406030204" pitchFamily="18" charset="0"/>
                                      <a:ea typeface="Cambria Math" panose="02040503050406030204" pitchFamily="18" charset="0"/>
                                    </a:rPr>
                                    <m:t>2</m:t>
                                  </m:r>
                                </m:sup>
                              </m:sSup>
                            </m:den>
                          </m:f>
                          <m:r>
                            <a:rPr lang="en-US" sz="2400" b="0" i="1" smtClean="0">
                              <a:solidFill>
                                <a:schemeClr val="bg1">
                                  <a:lumMod val="65000"/>
                                </a:schemeClr>
                              </a:solidFill>
                              <a:latin typeface="Cambria Math" panose="02040503050406030204" pitchFamily="18" charset="0"/>
                              <a:ea typeface="Cambria Math" panose="02040503050406030204" pitchFamily="18" charset="0"/>
                            </a:rPr>
                            <m:t>𝑝</m:t>
                          </m:r>
                          <m:d>
                            <m:dPr>
                              <m:ctrlPr>
                                <a:rPr lang="en-US" sz="2400" b="0" i="1" smtClean="0">
                                  <a:solidFill>
                                    <a:schemeClr val="bg1">
                                      <a:lumMod val="65000"/>
                                    </a:schemeClr>
                                  </a:solidFill>
                                  <a:latin typeface="Cambria Math" panose="02040503050406030204" pitchFamily="18" charset="0"/>
                                  <a:ea typeface="Cambria Math" panose="02040503050406030204" pitchFamily="18" charset="0"/>
                                </a:rPr>
                              </m:ctrlPr>
                            </m:dPr>
                            <m:e>
                              <m:r>
                                <a:rPr lang="en-US" sz="2400" b="0" i="1" smtClean="0">
                                  <a:solidFill>
                                    <a:schemeClr val="bg1">
                                      <a:lumMod val="65000"/>
                                    </a:schemeClr>
                                  </a:solidFill>
                                  <a:latin typeface="Cambria Math" panose="02040503050406030204" pitchFamily="18" charset="0"/>
                                  <a:ea typeface="Cambria Math" panose="02040503050406030204" pitchFamily="18" charset="0"/>
                                </a:rPr>
                                <m:t>𝑎</m:t>
                              </m:r>
                            </m:e>
                          </m:d>
                          <m:r>
                            <a:rPr lang="en-US" sz="2400" b="0" i="1" smtClean="0">
                              <a:solidFill>
                                <a:schemeClr val="bg1">
                                  <a:lumMod val="65000"/>
                                </a:schemeClr>
                              </a:solidFill>
                              <a:latin typeface="Cambria Math" panose="02040503050406030204" pitchFamily="18" charset="0"/>
                              <a:ea typeface="Cambria Math" panose="02040503050406030204" pitchFamily="18" charset="0"/>
                            </a:rPr>
                            <m:t>𝑑𝑎</m:t>
                          </m:r>
                          <m:r>
                            <a:rPr lang="en-US" sz="2400" b="0" i="1" smtClean="0">
                              <a:solidFill>
                                <a:schemeClr val="bg1">
                                  <a:lumMod val="65000"/>
                                </a:schemeClr>
                              </a:solidFill>
                              <a:latin typeface="Cambria Math" panose="02040503050406030204" pitchFamily="18" charset="0"/>
                              <a:ea typeface="Cambria Math" panose="02040503050406030204" pitchFamily="18" charset="0"/>
                            </a:rPr>
                            <m:t>=</m:t>
                          </m:r>
                          <m:f>
                            <m:fPr>
                              <m:ctrlPr>
                                <a:rPr lang="en-US" sz="2400" b="0" i="1" smtClean="0">
                                  <a:solidFill>
                                    <a:schemeClr val="bg1">
                                      <a:lumMod val="65000"/>
                                    </a:schemeClr>
                                  </a:solidFill>
                                  <a:latin typeface="Cambria Math" panose="02040503050406030204" pitchFamily="18" charset="0"/>
                                  <a:ea typeface="Cambria Math" panose="02040503050406030204" pitchFamily="18" charset="0"/>
                                </a:rPr>
                              </m:ctrlPr>
                            </m:fPr>
                            <m:num>
                              <m:sSub>
                                <m:sSubPr>
                                  <m:ctrlPr>
                                    <a:rPr lang="en-US" sz="2400" b="0" i="1" smtClean="0">
                                      <a:solidFill>
                                        <a:schemeClr val="bg1">
                                          <a:lumMod val="65000"/>
                                        </a:schemeClr>
                                      </a:solidFill>
                                      <a:latin typeface="Cambria Math" panose="02040503050406030204" pitchFamily="18" charset="0"/>
                                      <a:ea typeface="Cambria Math" panose="02040503050406030204" pitchFamily="18" charset="0"/>
                                    </a:rPr>
                                  </m:ctrlPr>
                                </m:sSubPr>
                                <m:e>
                                  <m:r>
                                    <a:rPr lang="en-US" sz="2400" b="0" i="1" smtClean="0">
                                      <a:solidFill>
                                        <a:schemeClr val="bg1">
                                          <a:lumMod val="65000"/>
                                        </a:schemeClr>
                                      </a:solidFill>
                                      <a:latin typeface="Cambria Math" panose="02040503050406030204" pitchFamily="18" charset="0"/>
                                      <a:ea typeface="Cambria Math" panose="02040503050406030204" pitchFamily="18" charset="0"/>
                                    </a:rPr>
                                    <m:t>𝑛</m:t>
                                  </m:r>
                                </m:e>
                                <m:sub>
                                  <m:r>
                                    <a:rPr lang="en-US" sz="2400" b="0" i="1" smtClean="0">
                                      <a:solidFill>
                                        <a:schemeClr val="bg1">
                                          <a:lumMod val="65000"/>
                                        </a:schemeClr>
                                      </a:solidFill>
                                      <a:latin typeface="Cambria Math" panose="02040503050406030204" pitchFamily="18" charset="0"/>
                                      <a:ea typeface="Cambria Math" panose="02040503050406030204" pitchFamily="18" charset="0"/>
                                    </a:rPr>
                                    <m:t>1</m:t>
                                  </m:r>
                                </m:sub>
                              </m:sSub>
                              <m:sSub>
                                <m:sSubPr>
                                  <m:ctrlPr>
                                    <a:rPr lang="en-US" sz="2400" b="0" i="1" smtClean="0">
                                      <a:solidFill>
                                        <a:schemeClr val="bg1">
                                          <a:lumMod val="65000"/>
                                        </a:schemeClr>
                                      </a:solidFill>
                                      <a:latin typeface="Cambria Math" panose="02040503050406030204" pitchFamily="18" charset="0"/>
                                      <a:ea typeface="Cambria Math" panose="02040503050406030204" pitchFamily="18" charset="0"/>
                                    </a:rPr>
                                  </m:ctrlPr>
                                </m:sSubPr>
                                <m:e>
                                  <m:r>
                                    <a:rPr lang="en-US" sz="2400" b="0" i="1" smtClean="0">
                                      <a:solidFill>
                                        <a:schemeClr val="bg1">
                                          <a:lumMod val="65000"/>
                                        </a:schemeClr>
                                      </a:solidFill>
                                      <a:latin typeface="Cambria Math" panose="02040503050406030204" pitchFamily="18" charset="0"/>
                                      <a:ea typeface="Cambria Math" panose="02040503050406030204" pitchFamily="18" charset="0"/>
                                    </a:rPr>
                                    <m:t>𝑛</m:t>
                                  </m:r>
                                </m:e>
                                <m:sub>
                                  <m:r>
                                    <a:rPr lang="en-US" sz="2400" b="0" i="1" smtClean="0">
                                      <a:solidFill>
                                        <a:schemeClr val="bg1">
                                          <a:lumMod val="65000"/>
                                        </a:schemeClr>
                                      </a:solidFill>
                                      <a:latin typeface="Cambria Math" panose="02040503050406030204" pitchFamily="18" charset="0"/>
                                      <a:ea typeface="Cambria Math" panose="02040503050406030204" pitchFamily="18" charset="0"/>
                                    </a:rPr>
                                    <m:t>2</m:t>
                                  </m:r>
                                </m:sub>
                              </m:sSub>
                            </m:num>
                            <m:den>
                              <m:r>
                                <a:rPr lang="en-US" sz="2400" b="0" i="1" smtClean="0">
                                  <a:solidFill>
                                    <a:schemeClr val="bg1">
                                      <a:lumMod val="65000"/>
                                    </a:schemeClr>
                                  </a:solidFill>
                                  <a:latin typeface="Cambria Math" panose="02040503050406030204" pitchFamily="18" charset="0"/>
                                  <a:ea typeface="Cambria Math" panose="02040503050406030204" pitchFamily="18" charset="0"/>
                                </a:rPr>
                                <m:t>𝑁</m:t>
                              </m:r>
                            </m:den>
                          </m:f>
                        </m:e>
                      </m:nary>
                      <m:r>
                        <a:rPr lang="en-US" sz="2400" b="0" i="1" smtClean="0">
                          <a:solidFill>
                            <a:schemeClr val="bg1">
                              <a:lumMod val="65000"/>
                            </a:schemeClr>
                          </a:solidFill>
                          <a:latin typeface="Cambria Math" panose="02040503050406030204" pitchFamily="18" charset="0"/>
                        </a:rPr>
                        <m:t>(1+</m:t>
                      </m:r>
                      <m:f>
                        <m:fPr>
                          <m:ctrlPr>
                            <a:rPr lang="en-US" sz="2400" b="0" i="1" smtClean="0">
                              <a:solidFill>
                                <a:schemeClr val="bg1">
                                  <a:lumMod val="65000"/>
                                </a:schemeClr>
                              </a:solidFill>
                              <a:latin typeface="Cambria Math" panose="02040503050406030204" pitchFamily="18" charset="0"/>
                            </a:rPr>
                          </m:ctrlPr>
                        </m:fPr>
                        <m:num>
                          <m:r>
                            <a:rPr lang="en-US" sz="2400" b="0" i="1" smtClean="0">
                              <a:solidFill>
                                <a:schemeClr val="bg1">
                                  <a:lumMod val="65000"/>
                                </a:schemeClr>
                              </a:solidFill>
                              <a:latin typeface="Cambria Math" panose="02040503050406030204" pitchFamily="18" charset="0"/>
                            </a:rPr>
                            <m:t>𝑉𝑎𝑟</m:t>
                          </m:r>
                          <m:r>
                            <a:rPr lang="en-US" sz="2400" b="0" i="1" smtClean="0">
                              <a:solidFill>
                                <a:schemeClr val="bg1">
                                  <a:lumMod val="65000"/>
                                </a:schemeClr>
                              </a:solidFill>
                              <a:latin typeface="Cambria Math" panose="02040503050406030204" pitchFamily="18" charset="0"/>
                            </a:rPr>
                            <m:t>[</m:t>
                          </m:r>
                          <m:r>
                            <a:rPr lang="en-US" sz="2400" b="0" i="1" smtClean="0">
                              <a:solidFill>
                                <a:schemeClr val="bg1">
                                  <a:lumMod val="65000"/>
                                </a:schemeClr>
                              </a:solidFill>
                              <a:latin typeface="Cambria Math" panose="02040503050406030204" pitchFamily="18" charset="0"/>
                            </a:rPr>
                            <m:t>𝑎</m:t>
                          </m:r>
                          <m:r>
                            <a:rPr lang="en-US" sz="2400" b="0" i="1" smtClean="0">
                              <a:solidFill>
                                <a:schemeClr val="bg1">
                                  <a:lumMod val="65000"/>
                                </a:schemeClr>
                              </a:solidFill>
                              <a:latin typeface="Cambria Math" panose="02040503050406030204" pitchFamily="18" charset="0"/>
                            </a:rPr>
                            <m:t>]</m:t>
                          </m:r>
                        </m:num>
                        <m:den>
                          <m:sSup>
                            <m:sSupPr>
                              <m:ctrlPr>
                                <a:rPr lang="en-US" sz="2400" i="1">
                                  <a:solidFill>
                                    <a:schemeClr val="bg1">
                                      <a:lumMod val="65000"/>
                                    </a:schemeClr>
                                  </a:solidFill>
                                  <a:latin typeface="Cambria Math" panose="02040503050406030204" pitchFamily="18" charset="0"/>
                                  <a:ea typeface="Cambria Math" panose="02040503050406030204" pitchFamily="18" charset="0"/>
                                </a:rPr>
                              </m:ctrlPr>
                            </m:sSupPr>
                            <m:e>
                              <m:r>
                                <a:rPr lang="en-US" sz="2400" i="1">
                                  <a:solidFill>
                                    <a:schemeClr val="bg1">
                                      <a:lumMod val="65000"/>
                                    </a:schemeClr>
                                  </a:solidFill>
                                  <a:latin typeface="Cambria Math" panose="02040503050406030204" pitchFamily="18" charset="0"/>
                                  <a:ea typeface="Cambria Math" panose="02040503050406030204" pitchFamily="18" charset="0"/>
                                </a:rPr>
                                <m:t>𝐸</m:t>
                              </m:r>
                              <m:r>
                                <a:rPr lang="en-US" sz="2400" i="1">
                                  <a:solidFill>
                                    <a:schemeClr val="bg1">
                                      <a:lumMod val="65000"/>
                                    </a:schemeClr>
                                  </a:solidFill>
                                  <a:latin typeface="Cambria Math" panose="02040503050406030204" pitchFamily="18" charset="0"/>
                                  <a:ea typeface="Cambria Math" panose="02040503050406030204" pitchFamily="18" charset="0"/>
                                </a:rPr>
                                <m:t>[</m:t>
                              </m:r>
                              <m:r>
                                <a:rPr lang="en-US" sz="2400" i="1">
                                  <a:solidFill>
                                    <a:schemeClr val="bg1">
                                      <a:lumMod val="65000"/>
                                    </a:schemeClr>
                                  </a:solidFill>
                                  <a:latin typeface="Cambria Math" panose="02040503050406030204" pitchFamily="18" charset="0"/>
                                  <a:ea typeface="Cambria Math" panose="02040503050406030204" pitchFamily="18" charset="0"/>
                                </a:rPr>
                                <m:t>𝑎</m:t>
                              </m:r>
                              <m:r>
                                <a:rPr lang="en-US" sz="2400" i="1">
                                  <a:solidFill>
                                    <a:schemeClr val="bg1">
                                      <a:lumMod val="65000"/>
                                    </a:schemeClr>
                                  </a:solidFill>
                                  <a:latin typeface="Cambria Math" panose="02040503050406030204" pitchFamily="18" charset="0"/>
                                  <a:ea typeface="Cambria Math" panose="02040503050406030204" pitchFamily="18" charset="0"/>
                                </a:rPr>
                                <m:t>]</m:t>
                              </m:r>
                            </m:e>
                            <m:sup>
                              <m:r>
                                <a:rPr lang="en-US" sz="2400" i="1">
                                  <a:solidFill>
                                    <a:schemeClr val="bg1">
                                      <a:lumMod val="65000"/>
                                    </a:schemeClr>
                                  </a:solidFill>
                                  <a:latin typeface="Cambria Math" panose="02040503050406030204" pitchFamily="18" charset="0"/>
                                  <a:ea typeface="Cambria Math" panose="02040503050406030204" pitchFamily="18" charset="0"/>
                                </a:rPr>
                                <m:t>2</m:t>
                              </m:r>
                            </m:sup>
                          </m:sSup>
                        </m:den>
                      </m:f>
                      <m:r>
                        <a:rPr lang="en-US" sz="2400" b="0" i="1" smtClean="0">
                          <a:solidFill>
                            <a:schemeClr val="bg1">
                              <a:lumMod val="65000"/>
                            </a:schemeClr>
                          </a:solidFill>
                          <a:latin typeface="Cambria Math" panose="02040503050406030204" pitchFamily="18" charset="0"/>
                        </a:rPr>
                        <m:t>)</m:t>
                      </m:r>
                    </m:oMath>
                  </m:oMathPara>
                </a14:m>
                <a:endParaRPr lang="en-US" sz="2400" dirty="0">
                  <a:solidFill>
                    <a:schemeClr val="bg1">
                      <a:lumMod val="65000"/>
                    </a:schemeClr>
                  </a:solidFill>
                  <a:latin typeface="Calibri" panose="020F0502020204030204" pitchFamily="34" charset="0"/>
                  <a:cs typeface="Calibri" panose="020F0502020204030204" pitchFamily="34" charset="0"/>
                </a:endParaRPr>
              </a:p>
              <a:p>
                <a:r>
                  <a:rPr lang="en-US" sz="2400" dirty="0">
                    <a:latin typeface="Calibri" panose="020F0502020204030204" pitchFamily="34" charset="0"/>
                    <a:cs typeface="Calibri" panose="020F0502020204030204" pitchFamily="34" charset="0"/>
                  </a:rPr>
                  <a:t>Following this method, the estimate for the number of </a:t>
                </a:r>
                <a:r>
                  <a:rPr lang="en-US" sz="2400" dirty="0" err="1">
                    <a:latin typeface="Calibri" panose="020F0502020204030204" pitchFamily="34" charset="0"/>
                    <a:cs typeface="Calibri" panose="020F0502020204030204" pitchFamily="34" charset="0"/>
                  </a:rPr>
                  <a:t>MTurk</a:t>
                </a:r>
                <a:r>
                  <a:rPr lang="en-US" sz="2400" dirty="0">
                    <a:latin typeface="Calibri" panose="020F0502020204030204" pitchFamily="34" charset="0"/>
                    <a:cs typeface="Calibri" panose="020F0502020204030204" pitchFamily="34" charset="0"/>
                  </a:rPr>
                  <a:t> workers is </a:t>
                </a:r>
                <a:r>
                  <a:rPr lang="en-US" sz="2400" dirty="0">
                    <a:solidFill>
                      <a:schemeClr val="accent1"/>
                    </a:solidFill>
                    <a:latin typeface="Calibri" panose="020F0502020204030204" pitchFamily="34" charset="0"/>
                    <a:cs typeface="Calibri" panose="020F0502020204030204" pitchFamily="34" charset="0"/>
                  </a:rPr>
                  <a:t>178,000</a:t>
                </a:r>
                <a:r>
                  <a:rPr lang="en-US" sz="2400" dirty="0">
                    <a:latin typeface="Calibri" panose="020F0502020204030204" pitchFamily="34" charset="0"/>
                    <a:cs typeface="Calibri" panose="020F0502020204030204" pitchFamily="34" charset="0"/>
                  </a:rPr>
                  <a:t>.</a:t>
                </a:r>
              </a:p>
            </p:txBody>
          </p:sp>
        </mc:Choice>
        <mc:Fallback xmlns="">
          <p:sp>
            <p:nvSpPr>
              <p:cNvPr id="3" name="Content Placeholder 2">
                <a:extLst>
                  <a:ext uri="{FF2B5EF4-FFF2-40B4-BE49-F238E27FC236}">
                    <a16:creationId xmlns:a16="http://schemas.microsoft.com/office/drawing/2014/main" id="{A7276992-A4CA-8443-A419-825146CAE1CE}"/>
                  </a:ext>
                </a:extLst>
              </p:cNvPr>
              <p:cNvSpPr>
                <a:spLocks noGrp="1" noRot="1" noChangeAspect="1" noMove="1" noResize="1" noEditPoints="1" noAdjustHandles="1" noChangeArrowheads="1" noChangeShapeType="1" noTextEdit="1"/>
              </p:cNvSpPr>
              <p:nvPr>
                <p:ph idx="1"/>
              </p:nvPr>
            </p:nvSpPr>
            <p:spPr>
              <a:xfrm>
                <a:off x="838200" y="1536192"/>
                <a:ext cx="11231880" cy="4640771"/>
              </a:xfrm>
              <a:blipFill>
                <a:blip r:embed="rId3"/>
                <a:stretch>
                  <a:fillRect l="-1130" t="-2180" b="-26703"/>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41E7A12B-A2B8-7B46-88FC-2DBD9C60EA14}"/>
              </a:ext>
            </a:extLst>
          </p:cNvPr>
          <p:cNvSpPr txBox="1"/>
          <p:nvPr/>
        </p:nvSpPr>
        <p:spPr>
          <a:xfrm>
            <a:off x="1566555" y="6211669"/>
            <a:ext cx="8051628" cy="646331"/>
          </a:xfrm>
          <a:prstGeom prst="rect">
            <a:avLst/>
          </a:prstGeom>
          <a:noFill/>
        </p:spPr>
        <p:txBody>
          <a:bodyPr wrap="none" rtlCol="0">
            <a:spAutoFit/>
          </a:bodyPr>
          <a:lstStyle/>
          <a:p>
            <a:r>
              <a:rPr lang="en-US" dirty="0" err="1">
                <a:latin typeface="Calibri" panose="020F0502020204030204" pitchFamily="34" charset="0"/>
                <a:cs typeface="Calibri" panose="020F0502020204030204" pitchFamily="34" charset="0"/>
              </a:rPr>
              <a:t>Difallah</a:t>
            </a:r>
            <a:r>
              <a:rPr lang="en-US" dirty="0">
                <a:latin typeface="Calibri" panose="020F0502020204030204" pitchFamily="34" charset="0"/>
                <a:cs typeface="Calibri" panose="020F0502020204030204" pitchFamily="34" charset="0"/>
              </a:rPr>
              <a:t> et al. "Demographics and Dynamics of Mechanical Turk Workers”, </a:t>
            </a:r>
            <a:r>
              <a:rPr lang="en-US" i="1" dirty="0">
                <a:latin typeface="Calibri" panose="020F0502020204030204" pitchFamily="34" charset="0"/>
                <a:cs typeface="Calibri" panose="020F0502020204030204" pitchFamily="34" charset="0"/>
              </a:rPr>
              <a:t>WSDM’18</a:t>
            </a:r>
            <a:endParaRPr lang="en-US" dirty="0">
              <a:latin typeface="Calibri" panose="020F0502020204030204" pitchFamily="34" charset="0"/>
              <a:cs typeface="Calibri" panose="020F0502020204030204" pitchFamily="34" charset="0"/>
            </a:endParaRPr>
          </a:p>
          <a:p>
            <a:endParaRPr 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227991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0A1276-CC12-D74F-9D40-5C4000FE5D9F}"/>
              </a:ext>
            </a:extLst>
          </p:cNvPr>
          <p:cNvSpPr>
            <a:spLocks noGrp="1"/>
          </p:cNvSpPr>
          <p:nvPr>
            <p:ph type="title"/>
          </p:nvPr>
        </p:nvSpPr>
        <p:spPr/>
        <p:txBody>
          <a:bodyPr/>
          <a:lstStyle/>
          <a:p>
            <a:r>
              <a:rPr lang="en-US" dirty="0"/>
              <a:t>Data-Driven Approaches</a:t>
            </a:r>
          </a:p>
        </p:txBody>
      </p:sp>
      <p:sp>
        <p:nvSpPr>
          <p:cNvPr id="3" name="Content Placeholder 2">
            <a:extLst>
              <a:ext uri="{FF2B5EF4-FFF2-40B4-BE49-F238E27FC236}">
                <a16:creationId xmlns:a16="http://schemas.microsoft.com/office/drawing/2014/main" id="{921C5A80-169C-AC47-AE22-857FAB104689}"/>
              </a:ext>
            </a:extLst>
          </p:cNvPr>
          <p:cNvSpPr>
            <a:spLocks noGrp="1"/>
          </p:cNvSpPr>
          <p:nvPr>
            <p:ph idx="1"/>
          </p:nvPr>
        </p:nvSpPr>
        <p:spPr>
          <a:xfrm>
            <a:off x="838199" y="1825625"/>
            <a:ext cx="11132127" cy="4351338"/>
          </a:xfrm>
        </p:spPr>
        <p:txBody>
          <a:bodyPr>
            <a:normAutofit/>
          </a:bodyPr>
          <a:lstStyle/>
          <a:p>
            <a:r>
              <a:rPr lang="en-US" dirty="0"/>
              <a:t>Want to collect some information. </a:t>
            </a:r>
          </a:p>
          <a:p>
            <a:r>
              <a:rPr lang="en-US" dirty="0"/>
              <a:t>It’s challenging to obtain enough data points to estimate the information.</a:t>
            </a:r>
          </a:p>
          <a:p>
            <a:r>
              <a:rPr lang="en-US" dirty="0"/>
              <a:t>Propose models (i.e., making assumptions) of the process. So you only need to estimate a small number of model parameters.</a:t>
            </a:r>
          </a:p>
          <a:p>
            <a:r>
              <a:rPr lang="en-US" dirty="0"/>
              <a:t>Using ML approaches to learn those parameters from data.</a:t>
            </a:r>
          </a:p>
          <a:p>
            <a:endParaRPr lang="en-US" dirty="0"/>
          </a:p>
          <a:p>
            <a:r>
              <a:rPr lang="en-US" dirty="0"/>
              <a:t>Your estimate is only as accurate as the best your model can do.</a:t>
            </a:r>
          </a:p>
        </p:txBody>
      </p:sp>
    </p:spTree>
    <p:extLst>
      <p:ext uri="{BB962C8B-B14F-4D97-AF65-F5344CB8AC3E}">
        <p14:creationId xmlns:p14="http://schemas.microsoft.com/office/powerpoint/2010/main" val="1996621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7E89B6-BBF4-7148-AF0E-64BDDE7EBE78}"/>
              </a:ext>
            </a:extLst>
          </p:cNvPr>
          <p:cNvSpPr>
            <a:spLocks noGrp="1"/>
          </p:cNvSpPr>
          <p:nvPr>
            <p:ph type="title"/>
          </p:nvPr>
        </p:nvSpPr>
        <p:spPr/>
        <p:txBody>
          <a:bodyPr/>
          <a:lstStyle/>
          <a:p>
            <a:r>
              <a:rPr lang="en-US" dirty="0"/>
              <a:t>Discussion</a:t>
            </a:r>
          </a:p>
        </p:txBody>
      </p:sp>
      <p:sp>
        <p:nvSpPr>
          <p:cNvPr id="3" name="Content Placeholder 2">
            <a:extLst>
              <a:ext uri="{FF2B5EF4-FFF2-40B4-BE49-F238E27FC236}">
                <a16:creationId xmlns:a16="http://schemas.microsoft.com/office/drawing/2014/main" id="{F9A21500-4665-1D4A-A120-30797066821D}"/>
              </a:ext>
            </a:extLst>
          </p:cNvPr>
          <p:cNvSpPr>
            <a:spLocks noGrp="1"/>
          </p:cNvSpPr>
          <p:nvPr>
            <p:ph idx="1"/>
          </p:nvPr>
        </p:nvSpPr>
        <p:spPr/>
        <p:txBody>
          <a:bodyPr>
            <a:normAutofit/>
          </a:bodyPr>
          <a:lstStyle/>
          <a:p>
            <a:pPr marL="0" indent="0">
              <a:buNone/>
            </a:pPr>
            <a:endParaRPr lang="en-US" dirty="0"/>
          </a:p>
          <a:p>
            <a:r>
              <a:rPr lang="en-US" dirty="0"/>
              <a:t>What additional information do you want to know about </a:t>
            </a:r>
            <a:r>
              <a:rPr lang="en-US" dirty="0" err="1"/>
              <a:t>Turkers</a:t>
            </a:r>
            <a:r>
              <a:rPr lang="en-US" dirty="0"/>
              <a:t>? </a:t>
            </a:r>
            <a:br>
              <a:rPr lang="en-US" dirty="0"/>
            </a:br>
            <a:endParaRPr lang="en-US" dirty="0"/>
          </a:p>
          <a:p>
            <a:r>
              <a:rPr lang="en-US" dirty="0"/>
              <a:t>Can you come up with methods to collect that information?</a:t>
            </a:r>
          </a:p>
          <a:p>
            <a:endParaRPr lang="en-US" dirty="0"/>
          </a:p>
          <a:p>
            <a:r>
              <a:rPr lang="en-US" dirty="0"/>
              <a:t>Does that information help us design better crowdsourcing platforms? How? </a:t>
            </a:r>
          </a:p>
        </p:txBody>
      </p:sp>
    </p:spTree>
    <p:extLst>
      <p:ext uri="{BB962C8B-B14F-4D97-AF65-F5344CB8AC3E}">
        <p14:creationId xmlns:p14="http://schemas.microsoft.com/office/powerpoint/2010/main" val="35948803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F4865B-D49E-8141-90EF-237949012F43}"/>
              </a:ext>
            </a:extLst>
          </p:cNvPr>
          <p:cNvSpPr>
            <a:spLocks noGrp="1"/>
          </p:cNvSpPr>
          <p:nvPr>
            <p:ph type="title"/>
          </p:nvPr>
        </p:nvSpPr>
        <p:spPr/>
        <p:txBody>
          <a:bodyPr/>
          <a:lstStyle/>
          <a:p>
            <a:r>
              <a:rPr lang="en-US" dirty="0"/>
              <a:t>Assistive Tool/Information for Workers</a:t>
            </a:r>
          </a:p>
        </p:txBody>
      </p:sp>
      <p:sp>
        <p:nvSpPr>
          <p:cNvPr id="3" name="Content Placeholder 2">
            <a:extLst>
              <a:ext uri="{FF2B5EF4-FFF2-40B4-BE49-F238E27FC236}">
                <a16:creationId xmlns:a16="http://schemas.microsoft.com/office/drawing/2014/main" id="{4E6A8061-2431-5143-9445-ECAC70A383F5}"/>
              </a:ext>
            </a:extLst>
          </p:cNvPr>
          <p:cNvSpPr>
            <a:spLocks noGrp="1"/>
          </p:cNvSpPr>
          <p:nvPr>
            <p:ph idx="1"/>
          </p:nvPr>
        </p:nvSpPr>
        <p:spPr>
          <a:xfrm>
            <a:off x="838200" y="1825625"/>
            <a:ext cx="10612030" cy="4351338"/>
          </a:xfrm>
        </p:spPr>
        <p:txBody>
          <a:bodyPr/>
          <a:lstStyle/>
          <a:p>
            <a:r>
              <a:rPr lang="en-US" dirty="0"/>
              <a:t>Forums</a:t>
            </a:r>
          </a:p>
          <a:p>
            <a:pPr lvl="1"/>
            <a:r>
              <a:rPr lang="en-US" dirty="0" err="1"/>
              <a:t>TurkerNation</a:t>
            </a:r>
            <a:r>
              <a:rPr lang="en-US" dirty="0"/>
              <a:t>, </a:t>
            </a:r>
            <a:r>
              <a:rPr lang="en-US" dirty="0" err="1"/>
              <a:t>MTurkGrind</a:t>
            </a:r>
            <a:r>
              <a:rPr lang="en-US" dirty="0"/>
              <a:t>,… </a:t>
            </a:r>
          </a:p>
          <a:p>
            <a:pPr lvl="1"/>
            <a:endParaRPr lang="en-US" dirty="0"/>
          </a:p>
          <a:p>
            <a:r>
              <a:rPr lang="en-US" dirty="0"/>
              <a:t>Browser plugins (e.g., </a:t>
            </a:r>
            <a:r>
              <a:rPr lang="en-US" dirty="0" err="1"/>
              <a:t>Turkopticon</a:t>
            </a:r>
            <a:r>
              <a:rPr lang="en-US" dirty="0"/>
              <a:t>)</a:t>
            </a:r>
          </a:p>
          <a:p>
            <a:pPr marL="457200" lvl="1" indent="0">
              <a:buNone/>
            </a:pPr>
            <a:endParaRPr lang="en-US" dirty="0"/>
          </a:p>
        </p:txBody>
      </p:sp>
      <p:sp>
        <p:nvSpPr>
          <p:cNvPr id="7" name="Content Placeholder 2">
            <a:extLst>
              <a:ext uri="{FF2B5EF4-FFF2-40B4-BE49-F238E27FC236}">
                <a16:creationId xmlns:a16="http://schemas.microsoft.com/office/drawing/2014/main" id="{5AAA855F-60BD-584F-90CB-11F40C44F14D}"/>
              </a:ext>
            </a:extLst>
          </p:cNvPr>
          <p:cNvSpPr txBox="1">
            <a:spLocks/>
          </p:cNvSpPr>
          <p:nvPr/>
        </p:nvSpPr>
        <p:spPr>
          <a:xfrm>
            <a:off x="6588940" y="1825625"/>
            <a:ext cx="560306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endParaRPr lang="en-US" dirty="0"/>
          </a:p>
        </p:txBody>
      </p:sp>
      <p:pic>
        <p:nvPicPr>
          <p:cNvPr id="1026" name="Picture 2" descr="What is Turkopticon Toolbar? How to Use This in mTurk">
            <a:extLst>
              <a:ext uri="{FF2B5EF4-FFF2-40B4-BE49-F238E27FC236}">
                <a16:creationId xmlns:a16="http://schemas.microsoft.com/office/drawing/2014/main" id="{FD782CBA-DCCF-8440-A2D0-BA6C26D9B7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48894" y="3744905"/>
            <a:ext cx="4971163" cy="234851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3C7B6D15-75CB-4044-B347-9BFF93168A5A}"/>
              </a:ext>
            </a:extLst>
          </p:cNvPr>
          <p:cNvPicPr>
            <a:picLocks noChangeAspect="1"/>
          </p:cNvPicPr>
          <p:nvPr/>
        </p:nvPicPr>
        <p:blipFill>
          <a:blip r:embed="rId3"/>
          <a:stretch>
            <a:fillRect/>
          </a:stretch>
        </p:blipFill>
        <p:spPr>
          <a:xfrm>
            <a:off x="7354536" y="2059562"/>
            <a:ext cx="3136151" cy="4117401"/>
          </a:xfrm>
          <a:prstGeom prst="rect">
            <a:avLst/>
          </a:prstGeom>
        </p:spPr>
      </p:pic>
    </p:spTree>
    <p:extLst>
      <p:ext uri="{BB962C8B-B14F-4D97-AF65-F5344CB8AC3E}">
        <p14:creationId xmlns:p14="http://schemas.microsoft.com/office/powerpoint/2010/main" val="3855365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Crowdsourcing (Requester’s Perspective)</a:t>
            </a:r>
          </a:p>
        </p:txBody>
      </p:sp>
      <p:sp>
        <p:nvSpPr>
          <p:cNvPr id="6" name="object 2">
            <a:extLst>
              <a:ext uri="{FF2B5EF4-FFF2-40B4-BE49-F238E27FC236}">
                <a16:creationId xmlns:a16="http://schemas.microsoft.com/office/drawing/2014/main" id="{541AEA0A-7CF0-7F42-82BE-91E8FE7F4D5C}"/>
              </a:ext>
            </a:extLst>
          </p:cNvPr>
          <p:cNvSpPr/>
          <p:nvPr/>
        </p:nvSpPr>
        <p:spPr>
          <a:xfrm>
            <a:off x="1222231" y="2886871"/>
            <a:ext cx="2178844" cy="1634133"/>
          </a:xfrm>
          <a:prstGeom prst="rect">
            <a:avLst/>
          </a:prstGeom>
          <a:blipFill>
            <a:blip r:embed="rId2" cstate="screen">
              <a:extLst>
                <a:ext uri="{28A0092B-C50C-407E-A947-70E740481C1C}">
                  <a14:useLocalDpi xmlns:a14="http://schemas.microsoft.com/office/drawing/2010/main"/>
                </a:ext>
              </a:extLst>
            </a:blip>
            <a:stretch>
              <a:fillRect/>
            </a:stretch>
          </a:blipFill>
        </p:spPr>
        <p:txBody>
          <a:bodyPr wrap="square" lIns="0" tIns="0" rIns="0" bIns="0" rtlCol="0"/>
          <a:lstStyle/>
          <a:p>
            <a:pPr defTabSz="642915"/>
            <a:endParaRPr sz="1266">
              <a:solidFill>
                <a:prstClr val="black"/>
              </a:solidFill>
              <a:latin typeface="Calibri"/>
            </a:endParaRPr>
          </a:p>
        </p:txBody>
      </p:sp>
      <p:sp>
        <p:nvSpPr>
          <p:cNvPr id="7" name="Right Arrow 6">
            <a:extLst>
              <a:ext uri="{FF2B5EF4-FFF2-40B4-BE49-F238E27FC236}">
                <a16:creationId xmlns:a16="http://schemas.microsoft.com/office/drawing/2014/main" id="{DE60C3E9-D8B2-5849-B079-1E0E2D1A8FDF}"/>
              </a:ext>
            </a:extLst>
          </p:cNvPr>
          <p:cNvSpPr/>
          <p:nvPr/>
        </p:nvSpPr>
        <p:spPr>
          <a:xfrm>
            <a:off x="3553476" y="3525981"/>
            <a:ext cx="921543" cy="5056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B0249337-8D2B-4641-95C3-0E9181C2DBE0}"/>
              </a:ext>
            </a:extLst>
          </p:cNvPr>
          <p:cNvSpPr/>
          <p:nvPr/>
        </p:nvSpPr>
        <p:spPr>
          <a:xfrm>
            <a:off x="4752110" y="2886871"/>
            <a:ext cx="3034145" cy="163413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4800" dirty="0"/>
              <a:t>“Crowd”</a:t>
            </a:r>
          </a:p>
        </p:txBody>
      </p:sp>
      <p:sp>
        <p:nvSpPr>
          <p:cNvPr id="9" name="Right Arrow 8">
            <a:extLst>
              <a:ext uri="{FF2B5EF4-FFF2-40B4-BE49-F238E27FC236}">
                <a16:creationId xmlns:a16="http://schemas.microsoft.com/office/drawing/2014/main" id="{DE135A02-6F26-8F48-84FF-D71867EC0DD1}"/>
              </a:ext>
            </a:extLst>
          </p:cNvPr>
          <p:cNvSpPr/>
          <p:nvPr/>
        </p:nvSpPr>
        <p:spPr>
          <a:xfrm>
            <a:off x="8063346" y="3451091"/>
            <a:ext cx="921543" cy="5056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3D0CD0EE-B112-9045-80B6-454848AE226A}"/>
              </a:ext>
            </a:extLst>
          </p:cNvPr>
          <p:cNvSpPr txBox="1"/>
          <p:nvPr/>
        </p:nvSpPr>
        <p:spPr>
          <a:xfrm>
            <a:off x="9462656" y="2624664"/>
            <a:ext cx="1459630" cy="2308324"/>
          </a:xfrm>
          <a:prstGeom prst="rect">
            <a:avLst/>
          </a:prstGeom>
          <a:noFill/>
        </p:spPr>
        <p:txBody>
          <a:bodyPr wrap="none" rtlCol="0">
            <a:spAutoFit/>
          </a:bodyPr>
          <a:lstStyle/>
          <a:p>
            <a:r>
              <a:rPr lang="en-US" sz="3600" dirty="0"/>
              <a:t>Flower</a:t>
            </a:r>
          </a:p>
          <a:p>
            <a:r>
              <a:rPr lang="en-US" sz="3600" dirty="0"/>
              <a:t>Dog</a:t>
            </a:r>
          </a:p>
          <a:p>
            <a:r>
              <a:rPr lang="en-US" sz="3600" dirty="0"/>
              <a:t>Cute</a:t>
            </a:r>
          </a:p>
          <a:p>
            <a:r>
              <a:rPr lang="en-US" sz="3600" dirty="0"/>
              <a:t>…</a:t>
            </a:r>
          </a:p>
        </p:txBody>
      </p:sp>
      <p:sp>
        <p:nvSpPr>
          <p:cNvPr id="11" name="TextBox 10">
            <a:extLst>
              <a:ext uri="{FF2B5EF4-FFF2-40B4-BE49-F238E27FC236}">
                <a16:creationId xmlns:a16="http://schemas.microsoft.com/office/drawing/2014/main" id="{3ECD3700-4866-834D-97B9-FF7D9FF620E1}"/>
              </a:ext>
            </a:extLst>
          </p:cNvPr>
          <p:cNvSpPr txBox="1"/>
          <p:nvPr/>
        </p:nvSpPr>
        <p:spPr>
          <a:xfrm>
            <a:off x="1547610" y="5680675"/>
            <a:ext cx="1181734" cy="646331"/>
          </a:xfrm>
          <a:prstGeom prst="rect">
            <a:avLst/>
          </a:prstGeom>
          <a:noFill/>
        </p:spPr>
        <p:txBody>
          <a:bodyPr wrap="none" rtlCol="0">
            <a:spAutoFit/>
          </a:bodyPr>
          <a:lstStyle/>
          <a:p>
            <a:r>
              <a:rPr lang="en-US" sz="3600" dirty="0"/>
              <a:t>Input</a:t>
            </a:r>
          </a:p>
        </p:txBody>
      </p:sp>
      <p:sp>
        <p:nvSpPr>
          <p:cNvPr id="12" name="TextBox 11">
            <a:extLst>
              <a:ext uri="{FF2B5EF4-FFF2-40B4-BE49-F238E27FC236}">
                <a16:creationId xmlns:a16="http://schemas.microsoft.com/office/drawing/2014/main" id="{A55B390B-1BCD-9D43-94DB-1C4965619DEE}"/>
              </a:ext>
            </a:extLst>
          </p:cNvPr>
          <p:cNvSpPr txBox="1"/>
          <p:nvPr/>
        </p:nvSpPr>
        <p:spPr>
          <a:xfrm>
            <a:off x="9462656" y="5680674"/>
            <a:ext cx="1524776" cy="646331"/>
          </a:xfrm>
          <a:prstGeom prst="rect">
            <a:avLst/>
          </a:prstGeom>
          <a:noFill/>
        </p:spPr>
        <p:txBody>
          <a:bodyPr wrap="none" rtlCol="0">
            <a:spAutoFit/>
          </a:bodyPr>
          <a:lstStyle/>
          <a:p>
            <a:r>
              <a:rPr lang="en-US" sz="3600" dirty="0"/>
              <a:t>Output</a:t>
            </a:r>
          </a:p>
        </p:txBody>
      </p:sp>
      <p:sp>
        <p:nvSpPr>
          <p:cNvPr id="13" name="TextBox 12">
            <a:extLst>
              <a:ext uri="{FF2B5EF4-FFF2-40B4-BE49-F238E27FC236}">
                <a16:creationId xmlns:a16="http://schemas.microsoft.com/office/drawing/2014/main" id="{74B6B717-5F3E-DD4A-8361-9870C4E08ECD}"/>
              </a:ext>
            </a:extLst>
          </p:cNvPr>
          <p:cNvSpPr txBox="1"/>
          <p:nvPr/>
        </p:nvSpPr>
        <p:spPr>
          <a:xfrm>
            <a:off x="5116116" y="5680673"/>
            <a:ext cx="1959767" cy="646331"/>
          </a:xfrm>
          <a:prstGeom prst="rect">
            <a:avLst/>
          </a:prstGeom>
          <a:noFill/>
        </p:spPr>
        <p:txBody>
          <a:bodyPr wrap="none" rtlCol="0">
            <a:spAutoFit/>
          </a:bodyPr>
          <a:lstStyle/>
          <a:p>
            <a:r>
              <a:rPr lang="en-US" sz="3600" dirty="0"/>
              <a:t>Black Box</a:t>
            </a:r>
          </a:p>
        </p:txBody>
      </p:sp>
    </p:spTree>
    <p:extLst>
      <p:ext uri="{BB962C8B-B14F-4D97-AF65-F5344CB8AC3E}">
        <p14:creationId xmlns:p14="http://schemas.microsoft.com/office/powerpoint/2010/main" val="1020495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p:bldP spid="11" grpId="0"/>
      <p:bldP spid="12" grpId="0"/>
      <p:bldP spid="1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ED365-33F7-CA4B-BB39-ABA375CE1B94}"/>
              </a:ext>
            </a:extLst>
          </p:cNvPr>
          <p:cNvSpPr>
            <a:spLocks noGrp="1"/>
          </p:cNvSpPr>
          <p:nvPr>
            <p:ph type="title"/>
          </p:nvPr>
        </p:nvSpPr>
        <p:spPr/>
        <p:txBody>
          <a:bodyPr/>
          <a:lstStyle/>
          <a:p>
            <a:r>
              <a:rPr lang="en-US" dirty="0"/>
              <a:t>The Crowd is Made of People</a:t>
            </a:r>
          </a:p>
        </p:txBody>
      </p:sp>
      <p:pic>
        <p:nvPicPr>
          <p:cNvPr id="5" name="Picture 4">
            <a:extLst>
              <a:ext uri="{FF2B5EF4-FFF2-40B4-BE49-F238E27FC236}">
                <a16:creationId xmlns:a16="http://schemas.microsoft.com/office/drawing/2014/main" id="{5CDF105C-C448-7643-8FA2-7B5D1650FBE4}"/>
              </a:ext>
            </a:extLst>
          </p:cNvPr>
          <p:cNvPicPr>
            <a:picLocks noChangeAspect="1"/>
          </p:cNvPicPr>
          <p:nvPr/>
        </p:nvPicPr>
        <p:blipFill>
          <a:blip r:embed="rId2"/>
          <a:stretch>
            <a:fillRect/>
          </a:stretch>
        </p:blipFill>
        <p:spPr>
          <a:xfrm>
            <a:off x="4810659" y="3005727"/>
            <a:ext cx="2917047" cy="1396418"/>
          </a:xfrm>
          <a:prstGeom prst="rect">
            <a:avLst/>
          </a:prstGeom>
        </p:spPr>
      </p:pic>
      <p:sp>
        <p:nvSpPr>
          <p:cNvPr id="11" name="object 2">
            <a:extLst>
              <a:ext uri="{FF2B5EF4-FFF2-40B4-BE49-F238E27FC236}">
                <a16:creationId xmlns:a16="http://schemas.microsoft.com/office/drawing/2014/main" id="{B9F69B9D-8CFC-E243-9CCE-B88728621834}"/>
              </a:ext>
            </a:extLst>
          </p:cNvPr>
          <p:cNvSpPr/>
          <p:nvPr/>
        </p:nvSpPr>
        <p:spPr>
          <a:xfrm>
            <a:off x="1222231" y="2886871"/>
            <a:ext cx="2178844" cy="1634133"/>
          </a:xfrm>
          <a:prstGeom prst="rect">
            <a:avLst/>
          </a:prstGeom>
          <a:blipFill>
            <a:blip r:embed="rId3" cstate="screen">
              <a:extLst>
                <a:ext uri="{28A0092B-C50C-407E-A947-70E740481C1C}">
                  <a14:useLocalDpi xmlns:a14="http://schemas.microsoft.com/office/drawing/2010/main"/>
                </a:ext>
              </a:extLst>
            </a:blip>
            <a:stretch>
              <a:fillRect/>
            </a:stretch>
          </a:blipFill>
        </p:spPr>
        <p:txBody>
          <a:bodyPr wrap="square" lIns="0" tIns="0" rIns="0" bIns="0" rtlCol="0"/>
          <a:lstStyle/>
          <a:p>
            <a:pPr defTabSz="642915"/>
            <a:endParaRPr sz="1266">
              <a:solidFill>
                <a:prstClr val="black"/>
              </a:solidFill>
              <a:latin typeface="Calibri"/>
            </a:endParaRPr>
          </a:p>
        </p:txBody>
      </p:sp>
      <p:sp>
        <p:nvSpPr>
          <p:cNvPr id="12" name="Right Arrow 11">
            <a:extLst>
              <a:ext uri="{FF2B5EF4-FFF2-40B4-BE49-F238E27FC236}">
                <a16:creationId xmlns:a16="http://schemas.microsoft.com/office/drawing/2014/main" id="{634CC6E3-8FE6-CE42-A79A-207A35FBE342}"/>
              </a:ext>
            </a:extLst>
          </p:cNvPr>
          <p:cNvSpPr/>
          <p:nvPr/>
        </p:nvSpPr>
        <p:spPr>
          <a:xfrm>
            <a:off x="3553476" y="3525981"/>
            <a:ext cx="921543" cy="5056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ight Arrow 13">
            <a:extLst>
              <a:ext uri="{FF2B5EF4-FFF2-40B4-BE49-F238E27FC236}">
                <a16:creationId xmlns:a16="http://schemas.microsoft.com/office/drawing/2014/main" id="{29488B43-BC2F-4443-AF7F-251F04DF3EAD}"/>
              </a:ext>
            </a:extLst>
          </p:cNvPr>
          <p:cNvSpPr/>
          <p:nvPr/>
        </p:nvSpPr>
        <p:spPr>
          <a:xfrm>
            <a:off x="8063346" y="3451091"/>
            <a:ext cx="921543" cy="5056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3C38F6BD-57AD-2D4F-A1E8-4FCE496F2C06}"/>
              </a:ext>
            </a:extLst>
          </p:cNvPr>
          <p:cNvSpPr txBox="1"/>
          <p:nvPr/>
        </p:nvSpPr>
        <p:spPr>
          <a:xfrm>
            <a:off x="9462656" y="2624664"/>
            <a:ext cx="1459630" cy="2308324"/>
          </a:xfrm>
          <a:prstGeom prst="rect">
            <a:avLst/>
          </a:prstGeom>
          <a:noFill/>
        </p:spPr>
        <p:txBody>
          <a:bodyPr wrap="none" rtlCol="0">
            <a:spAutoFit/>
          </a:bodyPr>
          <a:lstStyle/>
          <a:p>
            <a:r>
              <a:rPr lang="en-US" sz="3600" dirty="0"/>
              <a:t>Flower</a:t>
            </a:r>
          </a:p>
          <a:p>
            <a:r>
              <a:rPr lang="en-US" sz="3600" dirty="0"/>
              <a:t>Dog</a:t>
            </a:r>
          </a:p>
          <a:p>
            <a:r>
              <a:rPr lang="en-US" sz="3600" dirty="0"/>
              <a:t>Cute</a:t>
            </a:r>
          </a:p>
          <a:p>
            <a:r>
              <a:rPr lang="en-US" sz="3600" dirty="0"/>
              <a:t>…</a:t>
            </a:r>
          </a:p>
        </p:txBody>
      </p:sp>
    </p:spTree>
    <p:extLst>
      <p:ext uri="{BB962C8B-B14F-4D97-AF65-F5344CB8AC3E}">
        <p14:creationId xmlns:p14="http://schemas.microsoft.com/office/powerpoint/2010/main" val="141662697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13462</TotalTime>
  <Words>3536</Words>
  <Application>Microsoft Macintosh PowerPoint</Application>
  <PresentationFormat>Widescreen</PresentationFormat>
  <Paragraphs>456</Paragraphs>
  <Slides>67</Slides>
  <Notes>24</Notes>
  <HiddenSlides>2</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67</vt:i4>
      </vt:variant>
    </vt:vector>
  </HeadingPairs>
  <TitlesOfParts>
    <vt:vector size="76" baseType="lpstr">
      <vt:lpstr>Arial</vt:lpstr>
      <vt:lpstr>Calibri</vt:lpstr>
      <vt:lpstr>Calibri Light</vt:lpstr>
      <vt:lpstr>Cambria Math</vt:lpstr>
      <vt:lpstr>Optima</vt:lpstr>
      <vt:lpstr>Wingdings</vt:lpstr>
      <vt:lpstr>Office Theme</vt:lpstr>
      <vt:lpstr>1_Office Theme</vt:lpstr>
      <vt:lpstr>Custom Design</vt:lpstr>
      <vt:lpstr>Lecture 7:  Humans are “Humans”: Understanding and Modeling Humans </vt:lpstr>
      <vt:lpstr>Logistics: Assignment 2</vt:lpstr>
      <vt:lpstr>Logistics: Review and Project Proposal</vt:lpstr>
      <vt:lpstr>Logistics: Project Timeline</vt:lpstr>
      <vt:lpstr>Today’s Lecture</vt:lpstr>
      <vt:lpstr>About Assignment 1</vt:lpstr>
      <vt:lpstr>Assistive Tool/Information for Workers</vt:lpstr>
      <vt:lpstr>Crowdsourcing (Requester’s Perspective)</vt:lpstr>
      <vt:lpstr>The Crowd is Made of People</vt:lpstr>
      <vt:lpstr>Who are these people?</vt:lpstr>
      <vt:lpstr>Why Should We Care?</vt:lpstr>
      <vt:lpstr>Who are these workers?</vt:lpstr>
      <vt:lpstr>The information is not trivial to get</vt:lpstr>
      <vt:lpstr>The (Old) Demographic of MTurk</vt:lpstr>
      <vt:lpstr>MTurk Worker Demographics (2008): Country</vt:lpstr>
      <vt:lpstr>PowerPoint Presentation</vt:lpstr>
      <vt:lpstr>MTurk Worker     Internet Users (2008, US)</vt:lpstr>
      <vt:lpstr>MTurk Worker Demographics (2008): Payment received</vt:lpstr>
      <vt:lpstr>MTurk Worker Demographics (2008): Purpose</vt:lpstr>
      <vt:lpstr>Faces of MTurk Workers</vt:lpstr>
      <vt:lpstr>But Demographics Also Changes Over Time…</vt:lpstr>
      <vt:lpstr>But Demographics Also Changes Over Time…</vt:lpstr>
      <vt:lpstr>But Demographics Also Changes Over Time…</vt:lpstr>
      <vt:lpstr>MTurk-Tracker: A Long-Term Demographic Survey</vt:lpstr>
      <vt:lpstr>MTurk-Tracker: A Long-Term Demographic Survey</vt:lpstr>
      <vt:lpstr>Warm-up Discussion</vt:lpstr>
      <vt:lpstr>Warm-up Discussion</vt:lpstr>
      <vt:lpstr>Sampling Bias</vt:lpstr>
      <vt:lpstr>1948 US Presidential Election</vt:lpstr>
      <vt:lpstr>PowerPoint Presentation</vt:lpstr>
      <vt:lpstr>What Happened?</vt:lpstr>
      <vt:lpstr>Sampling Bias</vt:lpstr>
      <vt:lpstr>Are Workers Honest?</vt:lpstr>
      <vt:lpstr>PowerPoint Presentation</vt:lpstr>
      <vt:lpstr>Ask Workers to Report 30 Rolls</vt:lpstr>
      <vt:lpstr>Methods for Information Collection</vt:lpstr>
      <vt:lpstr>The Communication Network Within the Crowd</vt:lpstr>
      <vt:lpstr>Common Assumption: Workers are Independent</vt:lpstr>
      <vt:lpstr>Some Evidence From the Field</vt:lpstr>
      <vt:lpstr>Can we Map the Network?</vt:lpstr>
      <vt:lpstr>PowerPoint Presentation</vt:lpstr>
      <vt:lpstr>A Web App</vt:lpstr>
      <vt:lpstr>The Network Mapping App</vt:lpstr>
      <vt:lpstr>PowerPoint Presentation</vt:lpstr>
      <vt:lpstr>PowerPoint Presentation</vt:lpstr>
      <vt:lpstr>PowerPoint Presentation</vt:lpstr>
      <vt:lpstr>The Network Mapping App</vt:lpstr>
      <vt:lpstr>PowerPoint Presentation</vt:lpstr>
      <vt:lpstr>PowerPoint Presentation</vt:lpstr>
      <vt:lpstr>PowerPoint Presentation</vt:lpstr>
      <vt:lpstr>PowerPoint Presentation</vt:lpstr>
      <vt:lpstr>PowerPoint Presentation</vt:lpstr>
      <vt:lpstr>Are workers within communities more “successful”?</vt:lpstr>
      <vt:lpstr>PowerPoint Presentation</vt:lpstr>
      <vt:lpstr>PowerPoint Presentation</vt:lpstr>
      <vt:lpstr>Connected Workers Find HITs Earlier</vt:lpstr>
      <vt:lpstr>Discussion</vt:lpstr>
      <vt:lpstr>How Many Workers are There?</vt:lpstr>
      <vt:lpstr>How Many Fishes are in the Lake?</vt:lpstr>
      <vt:lpstr>How Many Fishes are in the Lake?</vt:lpstr>
      <vt:lpstr>How Large is the Crowd?</vt:lpstr>
      <vt:lpstr>How Large is the Crowd?</vt:lpstr>
      <vt:lpstr>How Large is the Crowd?</vt:lpstr>
      <vt:lpstr>How Large is the Crowd?</vt:lpstr>
      <vt:lpstr>How Large is the Crowd?</vt:lpstr>
      <vt:lpstr>Data-Driven Approaches</vt:lpstr>
      <vt:lpstr>Discussion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CSE 417T Introduction to Machine Learning</dc:title>
  <dc:creator>Ho, Chien-Ju</dc:creator>
  <cp:lastModifiedBy>Microsoft Office User</cp:lastModifiedBy>
  <cp:revision>1358</cp:revision>
  <cp:lastPrinted>2019-10-08T21:26:51Z</cp:lastPrinted>
  <dcterms:created xsi:type="dcterms:W3CDTF">2017-08-24T15:35:37Z</dcterms:created>
  <dcterms:modified xsi:type="dcterms:W3CDTF">2022-09-19T21:44:12Z</dcterms:modified>
</cp:coreProperties>
</file>